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5" r:id="rId2"/>
    <p:sldId id="267" r:id="rId3"/>
    <p:sldId id="271" r:id="rId4"/>
    <p:sldId id="260" r:id="rId5"/>
    <p:sldId id="259" r:id="rId6"/>
    <p:sldId id="269" r:id="rId7"/>
    <p:sldId id="272" r:id="rId8"/>
    <p:sldId id="263" r:id="rId9"/>
    <p:sldId id="268" r:id="rId10"/>
    <p:sldId id="270" r:id="rId11"/>
    <p:sldId id="264"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5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9E869-470E-43FD-907B-A5AB191AA777}" type="datetimeFigureOut">
              <a:rPr lang="en-US" smtClean="0"/>
              <a:t>10/1/2017</a:t>
            </a:fld>
            <a:endParaRPr lang="en-US"/>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8A752-5C5E-4715-807D-95551312E5F4}" type="slidenum">
              <a:rPr lang="en-US" smtClean="0"/>
              <a:t>‹N°›</a:t>
            </a:fld>
            <a:endParaRPr lang="en-US"/>
          </a:p>
        </p:txBody>
      </p:sp>
    </p:spTree>
    <p:extLst>
      <p:ext uri="{BB962C8B-B14F-4D97-AF65-F5344CB8AC3E}">
        <p14:creationId xmlns:p14="http://schemas.microsoft.com/office/powerpoint/2010/main" val="38036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Rot="1" noChangeAspect="1"/>
          </p:cNvSpPr>
          <p:nvPr>
            <p:ph type="sldImg"/>
          </p:nvPr>
        </p:nvSpPr>
        <p:spPr bwMode="auto">
          <a:noFill/>
          <a:ln>
            <a:solidFill>
              <a:srgbClr val="000000"/>
            </a:solidFill>
            <a:miter lim="800000"/>
            <a:headEnd/>
            <a:tailEnd/>
          </a:ln>
        </p:spPr>
      </p:sp>
      <p:sp>
        <p:nvSpPr>
          <p:cNvPr id="1741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25657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B1191F5-CF68-4BC2-A790-A1440FD74E75}" type="datetime1">
              <a:rPr lang="en-US" smtClean="0"/>
              <a:t>10/1/2017</a:t>
            </a:fld>
            <a:endParaRPr lang="en-US"/>
          </a:p>
        </p:txBody>
      </p:sp>
      <p:sp>
        <p:nvSpPr>
          <p:cNvPr id="5" name="Footer Placeholder 4"/>
          <p:cNvSpPr>
            <a:spLocks noGrp="1"/>
          </p:cNvSpPr>
          <p:nvPr>
            <p:ph type="ftr" sz="quarter" idx="11"/>
          </p:nvPr>
        </p:nvSpPr>
        <p:spPr/>
        <p:txBody>
          <a:bodyPr/>
          <a:lstStyle/>
          <a:p>
            <a:r>
              <a:rPr lang="fr-FR" smtClean="0"/>
              <a:t>Lancement de la convention services climatiques (Paris – 2 et 3 octobre 2017)                                                                nada.caud@lsce.ipsl.fr  </a:t>
            </a:r>
            <a:endParaRPr lang="en-US"/>
          </a:p>
        </p:txBody>
      </p:sp>
      <p:sp>
        <p:nvSpPr>
          <p:cNvPr id="6" name="Slide Number Placeholder 5"/>
          <p:cNvSpPr>
            <a:spLocks noGrp="1"/>
          </p:cNvSpPr>
          <p:nvPr>
            <p:ph type="sldNum" sz="quarter" idx="12"/>
          </p:nvPr>
        </p:nvSpPr>
        <p:spPr/>
        <p:txBody>
          <a:bodyPr/>
          <a:lstStyle/>
          <a:p>
            <a:fld id="{A35A9A83-D4C1-4D04-85B1-250CC7A76A3B}" type="slidenum">
              <a:rPr lang="en-US" smtClean="0"/>
              <a:t>‹N°›</a:t>
            </a:fld>
            <a:endParaRPr lang="en-US"/>
          </a:p>
        </p:txBody>
      </p:sp>
    </p:spTree>
    <p:extLst>
      <p:ext uri="{BB962C8B-B14F-4D97-AF65-F5344CB8AC3E}">
        <p14:creationId xmlns:p14="http://schemas.microsoft.com/office/powerpoint/2010/main" val="406888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B19CD2B-AA02-4724-A5F9-009A191ABF81}" type="datetime1">
              <a:rPr lang="en-US" smtClean="0"/>
              <a:t>10/1/2017</a:t>
            </a:fld>
            <a:endParaRPr lang="en-US"/>
          </a:p>
        </p:txBody>
      </p:sp>
      <p:sp>
        <p:nvSpPr>
          <p:cNvPr id="5" name="Footer Placeholder 4"/>
          <p:cNvSpPr>
            <a:spLocks noGrp="1"/>
          </p:cNvSpPr>
          <p:nvPr>
            <p:ph type="ftr" sz="quarter" idx="11"/>
          </p:nvPr>
        </p:nvSpPr>
        <p:spPr/>
        <p:txBody>
          <a:bodyPr/>
          <a:lstStyle/>
          <a:p>
            <a:r>
              <a:rPr lang="fr-FR" smtClean="0"/>
              <a:t>Lancement de la convention services climatiques (Paris – 2 et 3 octobre 2017)                                                                nada.caud@lsce.ipsl.fr  </a:t>
            </a:r>
            <a:endParaRPr lang="en-US"/>
          </a:p>
        </p:txBody>
      </p:sp>
      <p:sp>
        <p:nvSpPr>
          <p:cNvPr id="6" name="Slide Number Placeholder 5"/>
          <p:cNvSpPr>
            <a:spLocks noGrp="1"/>
          </p:cNvSpPr>
          <p:nvPr>
            <p:ph type="sldNum" sz="quarter" idx="12"/>
          </p:nvPr>
        </p:nvSpPr>
        <p:spPr/>
        <p:txBody>
          <a:bodyPr/>
          <a:lstStyle/>
          <a:p>
            <a:fld id="{A35A9A83-D4C1-4D04-85B1-250CC7A76A3B}" type="slidenum">
              <a:rPr lang="en-US" smtClean="0"/>
              <a:t>‹N°›</a:t>
            </a:fld>
            <a:endParaRPr lang="en-US"/>
          </a:p>
        </p:txBody>
      </p:sp>
    </p:spTree>
    <p:extLst>
      <p:ext uri="{BB962C8B-B14F-4D97-AF65-F5344CB8AC3E}">
        <p14:creationId xmlns:p14="http://schemas.microsoft.com/office/powerpoint/2010/main" val="129232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E5475B7-11D9-4160-86B3-548981A0BB93}" type="datetime1">
              <a:rPr lang="en-US" smtClean="0"/>
              <a:t>10/1/2017</a:t>
            </a:fld>
            <a:endParaRPr lang="en-US"/>
          </a:p>
        </p:txBody>
      </p:sp>
      <p:sp>
        <p:nvSpPr>
          <p:cNvPr id="5" name="Footer Placeholder 4"/>
          <p:cNvSpPr>
            <a:spLocks noGrp="1"/>
          </p:cNvSpPr>
          <p:nvPr>
            <p:ph type="ftr" sz="quarter" idx="11"/>
          </p:nvPr>
        </p:nvSpPr>
        <p:spPr/>
        <p:txBody>
          <a:bodyPr/>
          <a:lstStyle/>
          <a:p>
            <a:r>
              <a:rPr lang="fr-FR" smtClean="0"/>
              <a:t>Lancement de la convention services climatiques (Paris – 2 et 3 octobre 2017)                                                                nada.caud@lsce.ipsl.fr  </a:t>
            </a:r>
            <a:endParaRPr lang="en-US"/>
          </a:p>
        </p:txBody>
      </p:sp>
      <p:sp>
        <p:nvSpPr>
          <p:cNvPr id="6" name="Slide Number Placeholder 5"/>
          <p:cNvSpPr>
            <a:spLocks noGrp="1"/>
          </p:cNvSpPr>
          <p:nvPr>
            <p:ph type="sldNum" sz="quarter" idx="12"/>
          </p:nvPr>
        </p:nvSpPr>
        <p:spPr/>
        <p:txBody>
          <a:bodyPr/>
          <a:lstStyle/>
          <a:p>
            <a:fld id="{A35A9A83-D4C1-4D04-85B1-250CC7A76A3B}" type="slidenum">
              <a:rPr lang="en-US" smtClean="0"/>
              <a:t>‹N°›</a:t>
            </a:fld>
            <a:endParaRPr lang="en-US"/>
          </a:p>
        </p:txBody>
      </p:sp>
    </p:spTree>
    <p:extLst>
      <p:ext uri="{BB962C8B-B14F-4D97-AF65-F5344CB8AC3E}">
        <p14:creationId xmlns:p14="http://schemas.microsoft.com/office/powerpoint/2010/main" val="117664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dirty="0"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C79E646-5EBB-47AB-A473-086CB629E104}" type="datetime1">
              <a:rPr lang="en-US" smtClean="0"/>
              <a:t>10/1/2017</a:t>
            </a:fld>
            <a:endParaRPr lang="en-US"/>
          </a:p>
        </p:txBody>
      </p:sp>
      <p:sp>
        <p:nvSpPr>
          <p:cNvPr id="5" name="Footer Placeholder 4"/>
          <p:cNvSpPr>
            <a:spLocks noGrp="1"/>
          </p:cNvSpPr>
          <p:nvPr>
            <p:ph type="ftr" sz="quarter" idx="11"/>
          </p:nvPr>
        </p:nvSpPr>
        <p:spPr/>
        <p:txBody>
          <a:bodyPr/>
          <a:lstStyle/>
          <a:p>
            <a:r>
              <a:rPr lang="fr-FR" smtClean="0"/>
              <a:t>Lancement de la convention services climatiques (Paris – 2 et 3 octobre 2017)                                                                nada.caud@lsce.ipsl.fr  </a:t>
            </a:r>
            <a:endParaRPr lang="en-US"/>
          </a:p>
        </p:txBody>
      </p:sp>
      <p:sp>
        <p:nvSpPr>
          <p:cNvPr id="6" name="Slide Number Placeholder 5"/>
          <p:cNvSpPr>
            <a:spLocks noGrp="1"/>
          </p:cNvSpPr>
          <p:nvPr>
            <p:ph type="sldNum" sz="quarter" idx="12"/>
          </p:nvPr>
        </p:nvSpPr>
        <p:spPr/>
        <p:txBody>
          <a:bodyPr/>
          <a:lstStyle/>
          <a:p>
            <a:fld id="{A35A9A83-D4C1-4D04-85B1-250CC7A76A3B}" type="slidenum">
              <a:rPr lang="en-US" smtClean="0"/>
              <a:t>‹N°›</a:t>
            </a:fld>
            <a:endParaRPr lang="en-US"/>
          </a:p>
        </p:txBody>
      </p:sp>
    </p:spTree>
    <p:extLst>
      <p:ext uri="{BB962C8B-B14F-4D97-AF65-F5344CB8AC3E}">
        <p14:creationId xmlns:p14="http://schemas.microsoft.com/office/powerpoint/2010/main" val="370831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D9A59F-F646-4965-B6CA-2CF9E9751FFB}" type="datetime1">
              <a:rPr lang="en-US" smtClean="0"/>
              <a:t>10/1/2017</a:t>
            </a:fld>
            <a:endParaRPr lang="en-US"/>
          </a:p>
        </p:txBody>
      </p:sp>
      <p:sp>
        <p:nvSpPr>
          <p:cNvPr id="5" name="Footer Placeholder 4"/>
          <p:cNvSpPr>
            <a:spLocks noGrp="1"/>
          </p:cNvSpPr>
          <p:nvPr>
            <p:ph type="ftr" sz="quarter" idx="11"/>
          </p:nvPr>
        </p:nvSpPr>
        <p:spPr/>
        <p:txBody>
          <a:bodyPr/>
          <a:lstStyle/>
          <a:p>
            <a:r>
              <a:rPr lang="fr-FR" smtClean="0"/>
              <a:t>Lancement de la convention services climatiques (Paris – 2 et 3 octobre 2017)                                                                nada.caud@lsce.ipsl.fr  </a:t>
            </a:r>
            <a:endParaRPr lang="en-US"/>
          </a:p>
        </p:txBody>
      </p:sp>
      <p:sp>
        <p:nvSpPr>
          <p:cNvPr id="6" name="Slide Number Placeholder 5"/>
          <p:cNvSpPr>
            <a:spLocks noGrp="1"/>
          </p:cNvSpPr>
          <p:nvPr>
            <p:ph type="sldNum" sz="quarter" idx="12"/>
          </p:nvPr>
        </p:nvSpPr>
        <p:spPr/>
        <p:txBody>
          <a:bodyPr/>
          <a:lstStyle/>
          <a:p>
            <a:fld id="{A35A9A83-D4C1-4D04-85B1-250CC7A76A3B}" type="slidenum">
              <a:rPr lang="en-US" smtClean="0"/>
              <a:t>‹N°›</a:t>
            </a:fld>
            <a:endParaRPr lang="en-US"/>
          </a:p>
        </p:txBody>
      </p:sp>
    </p:spTree>
    <p:extLst>
      <p:ext uri="{BB962C8B-B14F-4D97-AF65-F5344CB8AC3E}">
        <p14:creationId xmlns:p14="http://schemas.microsoft.com/office/powerpoint/2010/main" val="135065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3E65964-F83B-4034-9749-BCD872D96464}" type="datetime1">
              <a:rPr lang="en-US" smtClean="0"/>
              <a:t>10/1/2017</a:t>
            </a:fld>
            <a:endParaRPr lang="en-US"/>
          </a:p>
        </p:txBody>
      </p:sp>
      <p:sp>
        <p:nvSpPr>
          <p:cNvPr id="6" name="Footer Placeholder 5"/>
          <p:cNvSpPr>
            <a:spLocks noGrp="1"/>
          </p:cNvSpPr>
          <p:nvPr>
            <p:ph type="ftr" sz="quarter" idx="11"/>
          </p:nvPr>
        </p:nvSpPr>
        <p:spPr/>
        <p:txBody>
          <a:bodyPr/>
          <a:lstStyle/>
          <a:p>
            <a:r>
              <a:rPr lang="fr-FR" smtClean="0"/>
              <a:t>Lancement de la convention services climatiques (Paris – 2 et 3 octobre 2017)                                                                nada.caud@lsce.ipsl.fr  </a:t>
            </a:r>
            <a:endParaRPr lang="en-US"/>
          </a:p>
        </p:txBody>
      </p:sp>
      <p:sp>
        <p:nvSpPr>
          <p:cNvPr id="7" name="Slide Number Placeholder 6"/>
          <p:cNvSpPr>
            <a:spLocks noGrp="1"/>
          </p:cNvSpPr>
          <p:nvPr>
            <p:ph type="sldNum" sz="quarter" idx="12"/>
          </p:nvPr>
        </p:nvSpPr>
        <p:spPr/>
        <p:txBody>
          <a:bodyPr/>
          <a:lstStyle/>
          <a:p>
            <a:fld id="{A35A9A83-D4C1-4D04-85B1-250CC7A76A3B}" type="slidenum">
              <a:rPr lang="en-US" smtClean="0"/>
              <a:t>‹N°›</a:t>
            </a:fld>
            <a:endParaRPr lang="en-US"/>
          </a:p>
        </p:txBody>
      </p:sp>
    </p:spTree>
    <p:extLst>
      <p:ext uri="{BB962C8B-B14F-4D97-AF65-F5344CB8AC3E}">
        <p14:creationId xmlns:p14="http://schemas.microsoft.com/office/powerpoint/2010/main" val="229215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12C32CC-53A5-4B4B-AFDA-7412546FFFBC}" type="datetime1">
              <a:rPr lang="en-US" smtClean="0"/>
              <a:t>10/1/2017</a:t>
            </a:fld>
            <a:endParaRPr lang="en-US"/>
          </a:p>
        </p:txBody>
      </p:sp>
      <p:sp>
        <p:nvSpPr>
          <p:cNvPr id="8" name="Footer Placeholder 7"/>
          <p:cNvSpPr>
            <a:spLocks noGrp="1"/>
          </p:cNvSpPr>
          <p:nvPr>
            <p:ph type="ftr" sz="quarter" idx="11"/>
          </p:nvPr>
        </p:nvSpPr>
        <p:spPr/>
        <p:txBody>
          <a:bodyPr/>
          <a:lstStyle/>
          <a:p>
            <a:r>
              <a:rPr lang="fr-FR" smtClean="0"/>
              <a:t>Lancement de la convention services climatiques (Paris – 2 et 3 octobre 2017)                                                                nada.caud@lsce.ipsl.fr  </a:t>
            </a:r>
            <a:endParaRPr lang="en-US"/>
          </a:p>
        </p:txBody>
      </p:sp>
      <p:sp>
        <p:nvSpPr>
          <p:cNvPr id="9" name="Slide Number Placeholder 8"/>
          <p:cNvSpPr>
            <a:spLocks noGrp="1"/>
          </p:cNvSpPr>
          <p:nvPr>
            <p:ph type="sldNum" sz="quarter" idx="12"/>
          </p:nvPr>
        </p:nvSpPr>
        <p:spPr/>
        <p:txBody>
          <a:bodyPr/>
          <a:lstStyle/>
          <a:p>
            <a:fld id="{A35A9A83-D4C1-4D04-85B1-250CC7A76A3B}" type="slidenum">
              <a:rPr lang="en-US" smtClean="0"/>
              <a:t>‹N°›</a:t>
            </a:fld>
            <a:endParaRPr lang="en-US"/>
          </a:p>
        </p:txBody>
      </p:sp>
    </p:spTree>
    <p:extLst>
      <p:ext uri="{BB962C8B-B14F-4D97-AF65-F5344CB8AC3E}">
        <p14:creationId xmlns:p14="http://schemas.microsoft.com/office/powerpoint/2010/main" val="272880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CB97661-E132-4B34-B8CD-7B4422438473}" type="datetime1">
              <a:rPr lang="en-US" smtClean="0"/>
              <a:t>10/1/2017</a:t>
            </a:fld>
            <a:endParaRPr lang="en-US"/>
          </a:p>
        </p:txBody>
      </p:sp>
      <p:sp>
        <p:nvSpPr>
          <p:cNvPr id="4" name="Footer Placeholder 3"/>
          <p:cNvSpPr>
            <a:spLocks noGrp="1"/>
          </p:cNvSpPr>
          <p:nvPr>
            <p:ph type="ftr" sz="quarter" idx="11"/>
          </p:nvPr>
        </p:nvSpPr>
        <p:spPr/>
        <p:txBody>
          <a:bodyPr/>
          <a:lstStyle/>
          <a:p>
            <a:r>
              <a:rPr lang="fr-FR" smtClean="0"/>
              <a:t>Lancement de la convention services climatiques (Paris – 2 et 3 octobre 2017)                                                                nada.caud@lsce.ipsl.fr  </a:t>
            </a:r>
            <a:endParaRPr lang="en-US"/>
          </a:p>
        </p:txBody>
      </p:sp>
      <p:sp>
        <p:nvSpPr>
          <p:cNvPr id="5" name="Slide Number Placeholder 4"/>
          <p:cNvSpPr>
            <a:spLocks noGrp="1"/>
          </p:cNvSpPr>
          <p:nvPr>
            <p:ph type="sldNum" sz="quarter" idx="12"/>
          </p:nvPr>
        </p:nvSpPr>
        <p:spPr/>
        <p:txBody>
          <a:bodyPr/>
          <a:lstStyle/>
          <a:p>
            <a:fld id="{A35A9A83-D4C1-4D04-85B1-250CC7A76A3B}" type="slidenum">
              <a:rPr lang="en-US" smtClean="0"/>
              <a:t>‹N°›</a:t>
            </a:fld>
            <a:endParaRPr lang="en-US"/>
          </a:p>
        </p:txBody>
      </p:sp>
    </p:spTree>
    <p:extLst>
      <p:ext uri="{BB962C8B-B14F-4D97-AF65-F5344CB8AC3E}">
        <p14:creationId xmlns:p14="http://schemas.microsoft.com/office/powerpoint/2010/main" val="307012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5C2BD-11C0-4B5A-B4F4-47B9FB880C58}" type="datetime1">
              <a:rPr lang="en-US" smtClean="0"/>
              <a:t>10/1/2017</a:t>
            </a:fld>
            <a:endParaRPr lang="en-US"/>
          </a:p>
        </p:txBody>
      </p:sp>
      <p:sp>
        <p:nvSpPr>
          <p:cNvPr id="3" name="Footer Placeholder 2"/>
          <p:cNvSpPr>
            <a:spLocks noGrp="1"/>
          </p:cNvSpPr>
          <p:nvPr>
            <p:ph type="ftr" sz="quarter" idx="11"/>
          </p:nvPr>
        </p:nvSpPr>
        <p:spPr/>
        <p:txBody>
          <a:bodyPr/>
          <a:lstStyle/>
          <a:p>
            <a:r>
              <a:rPr lang="fr-FR" smtClean="0"/>
              <a:t>Lancement de la convention services climatiques (Paris – 2 et 3 octobre 2017)                                                                nada.caud@lsce.ipsl.fr  </a:t>
            </a:r>
            <a:endParaRPr lang="en-US"/>
          </a:p>
        </p:txBody>
      </p:sp>
      <p:sp>
        <p:nvSpPr>
          <p:cNvPr id="4" name="Slide Number Placeholder 3"/>
          <p:cNvSpPr>
            <a:spLocks noGrp="1"/>
          </p:cNvSpPr>
          <p:nvPr>
            <p:ph type="sldNum" sz="quarter" idx="12"/>
          </p:nvPr>
        </p:nvSpPr>
        <p:spPr/>
        <p:txBody>
          <a:bodyPr/>
          <a:lstStyle/>
          <a:p>
            <a:fld id="{A35A9A83-D4C1-4D04-85B1-250CC7A76A3B}" type="slidenum">
              <a:rPr lang="en-US" smtClean="0"/>
              <a:t>‹N°›</a:t>
            </a:fld>
            <a:endParaRPr lang="en-US"/>
          </a:p>
        </p:txBody>
      </p:sp>
    </p:spTree>
    <p:extLst>
      <p:ext uri="{BB962C8B-B14F-4D97-AF65-F5344CB8AC3E}">
        <p14:creationId xmlns:p14="http://schemas.microsoft.com/office/powerpoint/2010/main" val="100243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9E27132-BD35-4F4C-AB07-ED0CC53F65E3}" type="datetime1">
              <a:rPr lang="en-US" smtClean="0"/>
              <a:t>10/1/2017</a:t>
            </a:fld>
            <a:endParaRPr lang="en-US"/>
          </a:p>
        </p:txBody>
      </p:sp>
      <p:sp>
        <p:nvSpPr>
          <p:cNvPr id="6" name="Footer Placeholder 5"/>
          <p:cNvSpPr>
            <a:spLocks noGrp="1"/>
          </p:cNvSpPr>
          <p:nvPr>
            <p:ph type="ftr" sz="quarter" idx="11"/>
          </p:nvPr>
        </p:nvSpPr>
        <p:spPr/>
        <p:txBody>
          <a:bodyPr/>
          <a:lstStyle/>
          <a:p>
            <a:r>
              <a:rPr lang="fr-FR" smtClean="0"/>
              <a:t>Lancement de la convention services climatiques (Paris – 2 et 3 octobre 2017)                                                                nada.caud@lsce.ipsl.fr  </a:t>
            </a:r>
            <a:endParaRPr lang="en-US"/>
          </a:p>
        </p:txBody>
      </p:sp>
      <p:sp>
        <p:nvSpPr>
          <p:cNvPr id="7" name="Slide Number Placeholder 6"/>
          <p:cNvSpPr>
            <a:spLocks noGrp="1"/>
          </p:cNvSpPr>
          <p:nvPr>
            <p:ph type="sldNum" sz="quarter" idx="12"/>
          </p:nvPr>
        </p:nvSpPr>
        <p:spPr/>
        <p:txBody>
          <a:bodyPr/>
          <a:lstStyle/>
          <a:p>
            <a:fld id="{A35A9A83-D4C1-4D04-85B1-250CC7A76A3B}" type="slidenum">
              <a:rPr lang="en-US" smtClean="0"/>
              <a:t>‹N°›</a:t>
            </a:fld>
            <a:endParaRPr lang="en-US"/>
          </a:p>
        </p:txBody>
      </p:sp>
    </p:spTree>
    <p:extLst>
      <p:ext uri="{BB962C8B-B14F-4D97-AF65-F5344CB8AC3E}">
        <p14:creationId xmlns:p14="http://schemas.microsoft.com/office/powerpoint/2010/main" val="169569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BB3E655-9AAD-411C-866C-8AD910719E2F}" type="datetime1">
              <a:rPr lang="en-US" smtClean="0"/>
              <a:t>10/1/2017</a:t>
            </a:fld>
            <a:endParaRPr lang="en-US"/>
          </a:p>
        </p:txBody>
      </p:sp>
      <p:sp>
        <p:nvSpPr>
          <p:cNvPr id="6" name="Footer Placeholder 5"/>
          <p:cNvSpPr>
            <a:spLocks noGrp="1"/>
          </p:cNvSpPr>
          <p:nvPr>
            <p:ph type="ftr" sz="quarter" idx="11"/>
          </p:nvPr>
        </p:nvSpPr>
        <p:spPr/>
        <p:txBody>
          <a:bodyPr/>
          <a:lstStyle/>
          <a:p>
            <a:r>
              <a:rPr lang="fr-FR" smtClean="0"/>
              <a:t>Lancement de la convention services climatiques (Paris – 2 et 3 octobre 2017)                                                                nada.caud@lsce.ipsl.fr  </a:t>
            </a:r>
            <a:endParaRPr lang="en-US"/>
          </a:p>
        </p:txBody>
      </p:sp>
      <p:sp>
        <p:nvSpPr>
          <p:cNvPr id="7" name="Slide Number Placeholder 6"/>
          <p:cNvSpPr>
            <a:spLocks noGrp="1"/>
          </p:cNvSpPr>
          <p:nvPr>
            <p:ph type="sldNum" sz="quarter" idx="12"/>
          </p:nvPr>
        </p:nvSpPr>
        <p:spPr/>
        <p:txBody>
          <a:bodyPr/>
          <a:lstStyle/>
          <a:p>
            <a:fld id="{A35A9A83-D4C1-4D04-85B1-250CC7A76A3B}" type="slidenum">
              <a:rPr lang="en-US" smtClean="0"/>
              <a:t>‹N°›</a:t>
            </a:fld>
            <a:endParaRPr lang="en-US"/>
          </a:p>
        </p:txBody>
      </p:sp>
    </p:spTree>
    <p:extLst>
      <p:ext uri="{BB962C8B-B14F-4D97-AF65-F5344CB8AC3E}">
        <p14:creationId xmlns:p14="http://schemas.microsoft.com/office/powerpoint/2010/main" val="405163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56888" y="185739"/>
            <a:ext cx="6658461" cy="1028860"/>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628650" y="1504336"/>
            <a:ext cx="7886700" cy="467262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2-3/10/2017</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Lancement de la convention services climatiques (Paris – 2 et 3 octobre 2017)                                                                nada.caud@lsce.ipsl.fr  </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A9A83-D4C1-4D04-85B1-250CC7A76A3B}" type="slidenum">
              <a:rPr lang="en-US" smtClean="0"/>
              <a:t>‹N°›</a:t>
            </a:fld>
            <a:endParaRPr lang="en-US"/>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7316" y="185739"/>
            <a:ext cx="1699572" cy="1028860"/>
          </a:xfrm>
          <a:prstGeom prst="rect">
            <a:avLst/>
          </a:prstGeom>
        </p:spPr>
      </p:pic>
    </p:spTree>
    <p:extLst>
      <p:ext uri="{BB962C8B-B14F-4D97-AF65-F5344CB8AC3E}">
        <p14:creationId xmlns:p14="http://schemas.microsoft.com/office/powerpoint/2010/main" val="3505860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874213" y="1"/>
            <a:ext cx="2269787" cy="1092530"/>
          </a:xfrm>
          <a:prstGeom prst="rect">
            <a:avLst/>
          </a:prstGeom>
        </p:spPr>
      </p:pic>
      <p:sp>
        <p:nvSpPr>
          <p:cNvPr id="3" name="ZoneTexte 2"/>
          <p:cNvSpPr txBox="1"/>
          <p:nvPr/>
        </p:nvSpPr>
        <p:spPr>
          <a:xfrm>
            <a:off x="1523374" y="3302228"/>
            <a:ext cx="6223177" cy="1200329"/>
          </a:xfrm>
          <a:prstGeom prst="rect">
            <a:avLst/>
          </a:prstGeom>
          <a:noFill/>
        </p:spPr>
        <p:txBody>
          <a:bodyPr wrap="none" rtlCol="0">
            <a:spAutoFit/>
          </a:bodyPr>
          <a:lstStyle/>
          <a:p>
            <a:pPr algn="ctr"/>
            <a:r>
              <a:rPr lang="en-US" sz="24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Actions de communication pour</a:t>
            </a:r>
          </a:p>
          <a:p>
            <a:pPr algn="ctr"/>
            <a:r>
              <a:rPr lang="en-US" sz="24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La convention services </a:t>
            </a:r>
            <a:r>
              <a:rPr lang="en-US" sz="24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climatiques</a:t>
            </a:r>
            <a:endParaRPr lang="en-US" sz="24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24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et </a:t>
            </a:r>
            <a:r>
              <a:rPr lang="en-US" sz="24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gouvernance</a:t>
            </a:r>
            <a:r>
              <a:rPr lang="en-US" sz="24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en-US" sz="24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space réservé du pied de page 9"/>
          <p:cNvSpPr>
            <a:spLocks noGrp="1"/>
          </p:cNvSpPr>
          <p:nvPr>
            <p:ph type="ftr" sz="quarter" idx="11"/>
          </p:nvPr>
        </p:nvSpPr>
        <p:spPr>
          <a:xfrm>
            <a:off x="54710" y="6356351"/>
            <a:ext cx="9003946" cy="365125"/>
          </a:xfrm>
        </p:spPr>
        <p:txBody>
          <a:bodyPr/>
          <a:lstStyle/>
          <a:p>
            <a:r>
              <a:rPr lang="fr-FR" dirty="0" smtClean="0"/>
              <a:t>Lancement de la convention services climatiques (Paris – 2 et 3 octobre 2017)</a:t>
            </a:r>
            <a:endParaRPr lang="en-US" dirty="0"/>
          </a:p>
        </p:txBody>
      </p:sp>
    </p:spTree>
    <p:extLst>
      <p:ext uri="{BB962C8B-B14F-4D97-AF65-F5344CB8AC3E}">
        <p14:creationId xmlns:p14="http://schemas.microsoft.com/office/powerpoint/2010/main" val="2113564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Autres éléments de communication?</a:t>
            </a:r>
            <a:endParaRPr lang="fr-FR" dirty="0"/>
          </a:p>
        </p:txBody>
      </p:sp>
      <p:sp>
        <p:nvSpPr>
          <p:cNvPr id="3" name="Espace réservé du contenu 2"/>
          <p:cNvSpPr>
            <a:spLocks noGrp="1"/>
          </p:cNvSpPr>
          <p:nvPr>
            <p:ph idx="1"/>
          </p:nvPr>
        </p:nvSpPr>
        <p:spPr>
          <a:xfrm>
            <a:off x="628650" y="1635760"/>
            <a:ext cx="7886700" cy="4541204"/>
          </a:xfrm>
        </p:spPr>
        <p:txBody>
          <a:bodyPr/>
          <a:lstStyle/>
          <a:p>
            <a:r>
              <a:rPr lang="fr-FR" dirty="0" smtClean="0"/>
              <a:t>Vidéos?</a:t>
            </a:r>
          </a:p>
          <a:p>
            <a:endParaRPr lang="fr-FR" dirty="0" smtClean="0"/>
          </a:p>
          <a:p>
            <a:r>
              <a:rPr lang="fr-FR" dirty="0" err="1" smtClean="0"/>
              <a:t>Webinars</a:t>
            </a:r>
            <a:r>
              <a:rPr lang="fr-FR" dirty="0" smtClean="0"/>
              <a:t>?</a:t>
            </a:r>
          </a:p>
          <a:p>
            <a:endParaRPr lang="fr-FR" dirty="0"/>
          </a:p>
          <a:p>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dirty="0" smtClean="0"/>
              <a:t>Lancement de la convention services climatiques (Paris – 2 et 3 octobre 2017)</a:t>
            </a:r>
            <a:endParaRPr lang="en-US" dirty="0"/>
          </a:p>
        </p:txBody>
      </p:sp>
    </p:spTree>
    <p:extLst>
      <p:ext uri="{BB962C8B-B14F-4D97-AF65-F5344CB8AC3E}">
        <p14:creationId xmlns:p14="http://schemas.microsoft.com/office/powerpoint/2010/main" val="41612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0"/>
            <a:ext cx="9144000" cy="2594043"/>
          </a:xfrm>
          <a:prstGeom prst="rect">
            <a:avLst/>
          </a:prstGeom>
        </p:spPr>
      </p:pic>
      <p:pic>
        <p:nvPicPr>
          <p:cNvPr id="4" name="Image 3"/>
          <p:cNvPicPr>
            <a:picLocks noChangeAspect="1"/>
          </p:cNvPicPr>
          <p:nvPr/>
        </p:nvPicPr>
        <p:blipFill>
          <a:blip r:embed="rId3"/>
          <a:stretch>
            <a:fillRect/>
          </a:stretch>
        </p:blipFill>
        <p:spPr>
          <a:xfrm>
            <a:off x="0" y="4688511"/>
            <a:ext cx="9144000" cy="2296817"/>
          </a:xfrm>
          <a:prstGeom prst="rect">
            <a:avLst/>
          </a:prstGeom>
        </p:spPr>
      </p:pic>
      <p:pic>
        <p:nvPicPr>
          <p:cNvPr id="5" name="Image 4"/>
          <p:cNvPicPr>
            <a:picLocks noChangeAspect="1"/>
          </p:cNvPicPr>
          <p:nvPr/>
        </p:nvPicPr>
        <p:blipFill>
          <a:blip r:embed="rId4"/>
          <a:stretch>
            <a:fillRect/>
          </a:stretch>
        </p:blipFill>
        <p:spPr>
          <a:xfrm>
            <a:off x="0" y="2445779"/>
            <a:ext cx="9144000" cy="2242732"/>
          </a:xfrm>
          <a:prstGeom prst="rect">
            <a:avLst/>
          </a:prstGeom>
        </p:spPr>
      </p:pic>
    </p:spTree>
    <p:extLst>
      <p:ext uri="{BB962C8B-B14F-4D97-AF65-F5344CB8AC3E}">
        <p14:creationId xmlns:p14="http://schemas.microsoft.com/office/powerpoint/2010/main" val="325393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 travail</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Publications</a:t>
            </a:r>
          </a:p>
          <a:p>
            <a:pPr lvl="1"/>
            <a:r>
              <a:rPr lang="fr-FR" dirty="0" smtClean="0"/>
              <a:t>une dizaine de publications scientifiques…</a:t>
            </a:r>
          </a:p>
          <a:p>
            <a:pPr lvl="1"/>
            <a:r>
              <a:rPr lang="fr-FR" dirty="0" smtClean="0"/>
              <a:t>Newsletter</a:t>
            </a:r>
          </a:p>
          <a:p>
            <a:pPr lvl="1"/>
            <a:r>
              <a:rPr lang="fr-FR" dirty="0" smtClean="0"/>
              <a:t>Brochure</a:t>
            </a:r>
          </a:p>
          <a:p>
            <a:r>
              <a:rPr lang="fr-FR" dirty="0" smtClean="0"/>
              <a:t>Journées thématiques</a:t>
            </a:r>
          </a:p>
          <a:p>
            <a:pPr lvl="1"/>
            <a:r>
              <a:rPr lang="fr-FR" dirty="0" smtClean="0"/>
              <a:t>Jan 2018; </a:t>
            </a:r>
            <a:r>
              <a:rPr lang="fr-FR" dirty="0" err="1" smtClean="0"/>
              <a:t>Jul</a:t>
            </a:r>
            <a:r>
              <a:rPr lang="fr-FR" dirty="0" smtClean="0"/>
              <a:t> 2018; Jan 2019; </a:t>
            </a:r>
            <a:r>
              <a:rPr lang="fr-FR" dirty="0" err="1" smtClean="0"/>
              <a:t>Jul</a:t>
            </a:r>
            <a:r>
              <a:rPr lang="fr-FR" dirty="0" smtClean="0"/>
              <a:t> 2019; Jan 2020 (p ex)</a:t>
            </a:r>
          </a:p>
          <a:p>
            <a:pPr lvl="1"/>
            <a:r>
              <a:rPr lang="fr-FR" dirty="0" smtClean="0"/>
              <a:t>Colloque initial et final</a:t>
            </a:r>
          </a:p>
          <a:p>
            <a:r>
              <a:rPr lang="fr-FR" dirty="0" smtClean="0"/>
              <a:t>Intégration dans les sites web</a:t>
            </a:r>
          </a:p>
          <a:p>
            <a:pPr lvl="1"/>
            <a:r>
              <a:rPr lang="fr-FR" dirty="0" smtClean="0"/>
              <a:t>Résultats opérationnels site DRIAS</a:t>
            </a:r>
          </a:p>
          <a:p>
            <a:pPr lvl="1"/>
            <a:r>
              <a:rPr lang="fr-FR" dirty="0" smtClean="0"/>
              <a:t>Site web de </a:t>
            </a:r>
            <a:r>
              <a:rPr lang="fr-FR" dirty="0" smtClean="0"/>
              <a:t>projet (sera sur http://cse.ipsl.fr)</a:t>
            </a:r>
            <a:endParaRPr lang="fr-FR" dirty="0" smtClean="0"/>
          </a:p>
          <a:p>
            <a:r>
              <a:rPr lang="fr-FR" dirty="0" smtClean="0"/>
              <a:t>Recrutement d’un chef de projet / communication</a:t>
            </a:r>
          </a:p>
        </p:txBody>
      </p:sp>
      <p:sp>
        <p:nvSpPr>
          <p:cNvPr id="4" name="Espace réservé du pied de page 3"/>
          <p:cNvSpPr>
            <a:spLocks noGrp="1"/>
          </p:cNvSpPr>
          <p:nvPr>
            <p:ph type="ftr" sz="quarter" idx="11"/>
          </p:nvPr>
        </p:nvSpPr>
        <p:spPr/>
        <p:txBody>
          <a:bodyPr/>
          <a:lstStyle/>
          <a:p>
            <a:r>
              <a:rPr lang="fr-FR" dirty="0" smtClean="0"/>
              <a:t>Lancement de la convention services climatiques (Paris – 2 et 3 octobre 2017)</a:t>
            </a:r>
            <a:endParaRPr lang="en-US" dirty="0"/>
          </a:p>
        </p:txBody>
      </p:sp>
    </p:spTree>
    <p:extLst>
      <p:ext uri="{BB962C8B-B14F-4D97-AF65-F5344CB8AC3E}">
        <p14:creationId xmlns:p14="http://schemas.microsoft.com/office/powerpoint/2010/main" val="187795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Gouvernance</a:t>
            </a:r>
            <a:endParaRPr lang="fr-FR" dirty="0"/>
          </a:p>
        </p:txBody>
      </p:sp>
      <p:sp>
        <p:nvSpPr>
          <p:cNvPr id="3" name="Espace réservé du contenu 2"/>
          <p:cNvSpPr>
            <a:spLocks noGrp="1"/>
          </p:cNvSpPr>
          <p:nvPr>
            <p:ph idx="1"/>
          </p:nvPr>
        </p:nvSpPr>
        <p:spPr>
          <a:xfrm>
            <a:off x="628650" y="1619746"/>
            <a:ext cx="7886700" cy="4672628"/>
          </a:xfrm>
        </p:spPr>
        <p:txBody>
          <a:bodyPr>
            <a:normAutofit lnSpcReduction="10000"/>
          </a:bodyPr>
          <a:lstStyle/>
          <a:p>
            <a:r>
              <a:rPr lang="fr-FR" dirty="0" smtClean="0"/>
              <a:t>Coordination: S Planton, J.-M. </a:t>
            </a:r>
            <a:r>
              <a:rPr lang="fr-FR" dirty="0" err="1" smtClean="0"/>
              <a:t>Soubeyroux</a:t>
            </a:r>
            <a:r>
              <a:rPr lang="fr-FR" dirty="0" smtClean="0"/>
              <a:t>, R </a:t>
            </a:r>
            <a:r>
              <a:rPr lang="fr-FR" dirty="0" err="1" smtClean="0"/>
              <a:t>Vautard</a:t>
            </a:r>
            <a:r>
              <a:rPr lang="fr-FR" dirty="0" smtClean="0"/>
              <a:t>, lien avec le MTES, réunions régulières, présentation au CS IPSL [</a:t>
            </a:r>
            <a:r>
              <a:rPr lang="fr-FR" dirty="0" err="1" smtClean="0"/>
              <a:t>Labex</a:t>
            </a:r>
            <a:r>
              <a:rPr lang="fr-FR" dirty="0" smtClean="0"/>
              <a:t>/SC]</a:t>
            </a:r>
          </a:p>
          <a:p>
            <a:endParaRPr lang="fr-FR" dirty="0" smtClean="0"/>
          </a:p>
          <a:p>
            <a:r>
              <a:rPr lang="fr-FR" dirty="0" smtClean="0"/>
              <a:t>Comité de projet: Responsables WP et démonstrateur, réunions internes</a:t>
            </a:r>
          </a:p>
          <a:p>
            <a:endParaRPr lang="fr-FR" dirty="0" smtClean="0"/>
          </a:p>
          <a:p>
            <a:r>
              <a:rPr lang="fr-FR" dirty="0" smtClean="0"/>
              <a:t>Rapport à 18 mois</a:t>
            </a:r>
          </a:p>
          <a:p>
            <a:endParaRPr lang="fr-FR" dirty="0" smtClean="0"/>
          </a:p>
          <a:p>
            <a:r>
              <a:rPr lang="fr-FR" dirty="0" smtClean="0"/>
              <a:t>Rapport final</a:t>
            </a:r>
          </a:p>
          <a:p>
            <a:endParaRPr lang="fr-FR" dirty="0"/>
          </a:p>
        </p:txBody>
      </p:sp>
      <p:sp>
        <p:nvSpPr>
          <p:cNvPr id="4" name="Espace réservé du pied de page 3"/>
          <p:cNvSpPr>
            <a:spLocks noGrp="1"/>
          </p:cNvSpPr>
          <p:nvPr>
            <p:ph type="ftr" sz="quarter" idx="11"/>
          </p:nvPr>
        </p:nvSpPr>
        <p:spPr/>
        <p:txBody>
          <a:bodyPr/>
          <a:lstStyle/>
          <a:p>
            <a:r>
              <a:rPr lang="fr-FR" dirty="0" smtClean="0"/>
              <a:t>Lancement de la convention services climatiques (Paris – 2 et 3 octobre 2017)</a:t>
            </a:r>
            <a:endParaRPr lang="en-US" dirty="0"/>
          </a:p>
        </p:txBody>
      </p:sp>
    </p:spTree>
    <p:extLst>
      <p:ext uri="{BB962C8B-B14F-4D97-AF65-F5344CB8AC3E}">
        <p14:creationId xmlns:p14="http://schemas.microsoft.com/office/powerpoint/2010/main" val="174931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874213" y="1"/>
            <a:ext cx="2269787" cy="1092530"/>
          </a:xfrm>
          <a:prstGeom prst="rect">
            <a:avLst/>
          </a:prstGeom>
        </p:spPr>
      </p:pic>
      <p:sp>
        <p:nvSpPr>
          <p:cNvPr id="3" name="ZoneTexte 2"/>
          <p:cNvSpPr txBox="1"/>
          <p:nvPr/>
        </p:nvSpPr>
        <p:spPr>
          <a:xfrm>
            <a:off x="2693260" y="1224478"/>
            <a:ext cx="4180953" cy="461665"/>
          </a:xfrm>
          <a:prstGeom prst="rect">
            <a:avLst/>
          </a:prstGeom>
          <a:noFill/>
        </p:spPr>
        <p:txBody>
          <a:bodyPr wrap="none" rtlCol="0">
            <a:spAutoFit/>
          </a:bodyPr>
          <a:lstStyle/>
          <a:p>
            <a:r>
              <a:rPr lang="en-US" sz="24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Publications - diffusion</a:t>
            </a:r>
            <a:endParaRPr lang="en-US" sz="24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ZoneTexte 3"/>
          <p:cNvSpPr txBox="1"/>
          <p:nvPr/>
        </p:nvSpPr>
        <p:spPr>
          <a:xfrm>
            <a:off x="199598" y="2180870"/>
            <a:ext cx="4272264" cy="2462213"/>
          </a:xfrm>
          <a:prstGeom prst="rect">
            <a:avLst/>
          </a:prstGeom>
          <a:noFill/>
        </p:spPr>
        <p:txBody>
          <a:bodyPr wrap="square" rtlCol="0">
            <a:spAutoFit/>
          </a:bodyPr>
          <a:lstStyle/>
          <a:p>
            <a:pPr marL="285750" indent="-285750">
              <a:buFont typeface="Courier New" panose="02070309020205020404" pitchFamily="49" charset="0"/>
              <a:buChar char="o"/>
            </a:pPr>
            <a:r>
              <a:rPr lang="fr-FR" sz="1400" dirty="0" smtClean="0">
                <a:latin typeface="Verdana" panose="020B0604030504040204" pitchFamily="34" charset="0"/>
                <a:ea typeface="Verdana" panose="020B0604030504040204" pitchFamily="34" charset="0"/>
                <a:cs typeface="Verdana" panose="020B0604030504040204" pitchFamily="34" charset="0"/>
              </a:rPr>
              <a:t>Publications scientifiques </a:t>
            </a:r>
          </a:p>
          <a:p>
            <a:pPr marL="285750" indent="-285750">
              <a:buFont typeface="Courier New" panose="02070309020205020404" pitchFamily="49" charset="0"/>
              <a:buChar char="o"/>
            </a:pPr>
            <a:r>
              <a:rPr lang="fr-FR" sz="1400" dirty="0" smtClean="0">
                <a:latin typeface="Verdana" panose="020B0604030504040204" pitchFamily="34" charset="0"/>
                <a:ea typeface="Verdana" panose="020B0604030504040204" pitchFamily="34" charset="0"/>
                <a:cs typeface="Verdana" panose="020B0604030504040204" pitchFamily="34" charset="0"/>
              </a:rPr>
              <a:t>Publications dans météorologie, dans la revue </a:t>
            </a:r>
            <a:r>
              <a:rPr lang="fr-FR" sz="1400" dirty="0" err="1" smtClean="0">
                <a:latin typeface="Verdana" panose="020B0604030504040204" pitchFamily="34" charset="0"/>
                <a:ea typeface="Verdana" panose="020B0604030504040204" pitchFamily="34" charset="0"/>
                <a:cs typeface="Verdana" panose="020B0604030504040204" pitchFamily="34" charset="0"/>
              </a:rPr>
              <a:t>Climate</a:t>
            </a:r>
            <a:r>
              <a:rPr lang="fr-FR" sz="1400" dirty="0" smtClean="0">
                <a:latin typeface="Verdana" panose="020B0604030504040204" pitchFamily="34" charset="0"/>
                <a:ea typeface="Verdana" panose="020B0604030504040204" pitchFamily="34" charset="0"/>
                <a:cs typeface="Verdana" panose="020B0604030504040204" pitchFamily="34" charset="0"/>
              </a:rPr>
              <a:t> services. </a:t>
            </a:r>
          </a:p>
          <a:p>
            <a:pPr marL="285750" indent="-285750">
              <a:buFont typeface="Courier New" panose="02070309020205020404" pitchFamily="49" charset="0"/>
              <a:buChar char="o"/>
            </a:pPr>
            <a:r>
              <a:rPr lang="fr-FR" sz="1400" dirty="0" smtClean="0">
                <a:latin typeface="Verdana" panose="020B0604030504040204" pitchFamily="34" charset="0"/>
                <a:ea typeface="Verdana" panose="020B0604030504040204" pitchFamily="34" charset="0"/>
                <a:cs typeface="Verdana" panose="020B0604030504040204" pitchFamily="34" charset="0"/>
              </a:rPr>
              <a:t>Fiches synthétiques pour décideurs</a:t>
            </a:r>
          </a:p>
          <a:p>
            <a:pPr marL="285750" indent="-285750">
              <a:buFont typeface="Courier New" panose="02070309020205020404" pitchFamily="49" charset="0"/>
              <a:buChar char="o"/>
            </a:pPr>
            <a:endParaRPr lang="fr-FR"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Courier New" panose="02070309020205020404" pitchFamily="49" charset="0"/>
              <a:buChar char="o"/>
            </a:pPr>
            <a:r>
              <a:rPr lang="fr-FR" sz="1400" dirty="0" smtClean="0">
                <a:latin typeface="Verdana" panose="020B0604030504040204" pitchFamily="34" charset="0"/>
                <a:ea typeface="Verdana" panose="020B0604030504040204" pitchFamily="34" charset="0"/>
                <a:cs typeface="Verdana" panose="020B0604030504040204" pitchFamily="34" charset="0"/>
              </a:rPr>
              <a:t>Edition d’une newsletter (actualités convention, news services climatiques…)</a:t>
            </a:r>
          </a:p>
          <a:p>
            <a:pPr marL="285750" indent="-285750">
              <a:buFont typeface="Courier New" panose="02070309020205020404" pitchFamily="49" charset="0"/>
              <a:buChar char="o"/>
            </a:pPr>
            <a:r>
              <a:rPr lang="fr-FR" sz="1400" dirty="0" smtClean="0">
                <a:latin typeface="Verdana" panose="020B0604030504040204" pitchFamily="34" charset="0"/>
                <a:ea typeface="Verdana" panose="020B0604030504040204" pitchFamily="34" charset="0"/>
                <a:cs typeface="Verdana" panose="020B0604030504040204" pitchFamily="34" charset="0"/>
              </a:rPr>
              <a:t>Utilisation des réseaux sociaux </a:t>
            </a:r>
          </a:p>
          <a:p>
            <a:r>
              <a:rPr lang="fr-FR" sz="1400" dirty="0" smtClean="0">
                <a:latin typeface="Verdana" panose="020B0604030504040204" pitchFamily="34" charset="0"/>
                <a:ea typeface="Verdana" panose="020B0604030504040204" pitchFamily="34" charset="0"/>
                <a:cs typeface="Verdana" panose="020B0604030504040204" pitchFamily="34" charset="0"/>
              </a:rPr>
              <a:t>Twitter, LinkedIn, </a:t>
            </a:r>
          </a:p>
          <a:p>
            <a:endParaRPr lang="fr-FR" sz="1400" dirty="0" smtClean="0">
              <a:latin typeface="Verdana" panose="020B0604030504040204" pitchFamily="34" charset="0"/>
              <a:ea typeface="Verdana" panose="020B0604030504040204" pitchFamily="34" charset="0"/>
              <a:cs typeface="Verdana" panose="020B0604030504040204" pitchFamily="34" charset="0"/>
            </a:endParaRPr>
          </a:p>
          <a:p>
            <a:endParaRPr lang="fr-FR"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Espace réservé du pied de page 9"/>
          <p:cNvSpPr>
            <a:spLocks noGrp="1"/>
          </p:cNvSpPr>
          <p:nvPr>
            <p:ph type="ftr" sz="quarter" idx="11"/>
          </p:nvPr>
        </p:nvSpPr>
        <p:spPr>
          <a:xfrm>
            <a:off x="54710" y="6356351"/>
            <a:ext cx="9003946" cy="365125"/>
          </a:xfrm>
        </p:spPr>
        <p:txBody>
          <a:bodyPr/>
          <a:lstStyle/>
          <a:p>
            <a:r>
              <a:rPr lang="fr-FR" dirty="0" smtClean="0"/>
              <a:t>Lancement de la convention services climatiques (Paris – 2 et 3 octobre 2017)</a:t>
            </a:r>
            <a:endParaRPr lang="en-US"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890847"/>
            <a:ext cx="3218688" cy="1525658"/>
          </a:xfrm>
          <a:prstGeom prst="rect">
            <a:avLst/>
          </a:prstGeom>
        </p:spPr>
      </p:pic>
      <p:pic>
        <p:nvPicPr>
          <p:cNvPr id="13" name="Image 12"/>
          <p:cNvPicPr>
            <a:picLocks noChangeAspect="1"/>
          </p:cNvPicPr>
          <p:nvPr/>
        </p:nvPicPr>
        <p:blipFill>
          <a:blip r:embed="rId4"/>
          <a:stretch>
            <a:fillRect/>
          </a:stretch>
        </p:blipFill>
        <p:spPr>
          <a:xfrm>
            <a:off x="812483" y="5152305"/>
            <a:ext cx="2113597" cy="737954"/>
          </a:xfrm>
          <a:prstGeom prst="rect">
            <a:avLst/>
          </a:prstGeo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8797" y="2124568"/>
            <a:ext cx="1076325" cy="1428750"/>
          </a:xfrm>
          <a:prstGeom prst="rect">
            <a:avLst/>
          </a:prstGeom>
        </p:spPr>
      </p:pic>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7301" y="2119851"/>
            <a:ext cx="1020107" cy="1438184"/>
          </a:xfrm>
          <a:prstGeom prst="rect">
            <a:avLst/>
          </a:prstGeom>
        </p:spPr>
      </p:pic>
    </p:spTree>
    <p:extLst>
      <p:ext uri="{BB962C8B-B14F-4D97-AF65-F5344CB8AC3E}">
        <p14:creationId xmlns:p14="http://schemas.microsoft.com/office/powerpoint/2010/main" val="1164758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874213" y="1"/>
            <a:ext cx="2269787" cy="1092530"/>
          </a:xfrm>
          <a:prstGeom prst="rect">
            <a:avLst/>
          </a:prstGeom>
        </p:spPr>
      </p:pic>
      <p:sp>
        <p:nvSpPr>
          <p:cNvPr id="3" name="ZoneTexte 2"/>
          <p:cNvSpPr txBox="1"/>
          <p:nvPr/>
        </p:nvSpPr>
        <p:spPr>
          <a:xfrm>
            <a:off x="2055778" y="1254256"/>
            <a:ext cx="4939173" cy="461665"/>
          </a:xfrm>
          <a:prstGeom prst="rect">
            <a:avLst/>
          </a:prstGeom>
          <a:noFill/>
        </p:spPr>
        <p:txBody>
          <a:bodyPr wrap="none" rtlCol="0">
            <a:spAutoFit/>
          </a:bodyPr>
          <a:lstStyle/>
          <a:p>
            <a:r>
              <a:rPr lang="en-US" sz="24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Organisation</a:t>
            </a:r>
            <a:r>
              <a:rPr lang="en-US" sz="24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4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d’événements</a:t>
            </a:r>
            <a:endParaRPr lang="en-US" sz="24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ZoneTexte 3"/>
          <p:cNvSpPr txBox="1"/>
          <p:nvPr/>
        </p:nvSpPr>
        <p:spPr>
          <a:xfrm>
            <a:off x="589742" y="2260630"/>
            <a:ext cx="4272264" cy="1815882"/>
          </a:xfrm>
          <a:prstGeom prst="rect">
            <a:avLst/>
          </a:prstGeom>
          <a:noFill/>
        </p:spPr>
        <p:txBody>
          <a:bodyPr wrap="square" rtlCol="0">
            <a:spAutoFit/>
          </a:bodyPr>
          <a:lstStyle/>
          <a:p>
            <a:pPr marL="285750" indent="-285750">
              <a:buFont typeface="Courier New" panose="02070309020205020404" pitchFamily="49" charset="0"/>
              <a:buChar char="o"/>
            </a:pPr>
            <a:endParaRPr lang="fr-FR"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Courier New" panose="02070309020205020404" pitchFamily="49" charset="0"/>
              <a:buChar char="o"/>
            </a:pPr>
            <a:r>
              <a:rPr lang="fr-FR" sz="1400" dirty="0" smtClean="0">
                <a:latin typeface="Verdana" panose="020B0604030504040204" pitchFamily="34" charset="0"/>
                <a:ea typeface="Verdana" panose="020B0604030504040204" pitchFamily="34" charset="0"/>
                <a:cs typeface="Verdana" panose="020B0604030504040204" pitchFamily="34" charset="0"/>
              </a:rPr>
              <a:t>Colloque </a:t>
            </a:r>
            <a:r>
              <a:rPr lang="fr-FR" sz="1400" dirty="0">
                <a:latin typeface="Verdana" panose="020B0604030504040204" pitchFamily="34" charset="0"/>
                <a:ea typeface="Verdana" panose="020B0604030504040204" pitchFamily="34" charset="0"/>
                <a:cs typeface="Verdana" panose="020B0604030504040204" pitchFamily="34" charset="0"/>
              </a:rPr>
              <a:t>initial et </a:t>
            </a:r>
            <a:r>
              <a:rPr lang="fr-FR" sz="1400" dirty="0" smtClean="0">
                <a:latin typeface="Verdana" panose="020B0604030504040204" pitchFamily="34" charset="0"/>
                <a:ea typeface="Verdana" panose="020B0604030504040204" pitchFamily="34" charset="0"/>
                <a:cs typeface="Verdana" panose="020B0604030504040204" pitchFamily="34" charset="0"/>
              </a:rPr>
              <a:t>final</a:t>
            </a:r>
          </a:p>
          <a:p>
            <a:pPr marL="285750" indent="-285750">
              <a:buFont typeface="Courier New" panose="02070309020205020404" pitchFamily="49" charset="0"/>
              <a:buChar char="o"/>
            </a:pPr>
            <a:r>
              <a:rPr lang="fr-FR" sz="1400" dirty="0">
                <a:latin typeface="Verdana" panose="020B0604030504040204" pitchFamily="34" charset="0"/>
                <a:ea typeface="Verdana" panose="020B0604030504040204" pitchFamily="34" charset="0"/>
                <a:cs typeface="Verdana" panose="020B0604030504040204" pitchFamily="34" charset="0"/>
              </a:rPr>
              <a:t>Journées thématiques </a:t>
            </a:r>
            <a:r>
              <a:rPr lang="fr-FR" sz="1400" dirty="0" smtClean="0">
                <a:latin typeface="Verdana" panose="020B0604030504040204" pitchFamily="34" charset="0"/>
                <a:ea typeface="Verdana" panose="020B0604030504040204" pitchFamily="34" charset="0"/>
                <a:cs typeface="Verdana" panose="020B0604030504040204" pitchFamily="34" charset="0"/>
              </a:rPr>
              <a:t>(</a:t>
            </a:r>
            <a:r>
              <a:rPr lang="fr-FR" sz="1400" dirty="0">
                <a:latin typeface="Verdana" panose="020B0604030504040204" pitchFamily="34" charset="0"/>
                <a:ea typeface="Verdana" panose="020B0604030504040204" pitchFamily="34" charset="0"/>
                <a:cs typeface="Verdana" panose="020B0604030504040204" pitchFamily="34" charset="0"/>
              </a:rPr>
              <a:t>tous les 6 </a:t>
            </a:r>
            <a:r>
              <a:rPr lang="fr-FR" sz="1400" dirty="0" smtClean="0">
                <a:latin typeface="Verdana" panose="020B0604030504040204" pitchFamily="34" charset="0"/>
                <a:ea typeface="Verdana" panose="020B0604030504040204" pitchFamily="34" charset="0"/>
                <a:cs typeface="Verdana" panose="020B0604030504040204" pitchFamily="34" charset="0"/>
              </a:rPr>
              <a:t>mois)</a:t>
            </a:r>
          </a:p>
          <a:p>
            <a:endParaRPr lang="fr-FR" sz="1400" dirty="0">
              <a:latin typeface="Verdana" panose="020B0604030504040204" pitchFamily="34" charset="0"/>
              <a:ea typeface="Verdana" panose="020B0604030504040204" pitchFamily="34" charset="0"/>
              <a:cs typeface="Verdana" panose="020B0604030504040204" pitchFamily="34" charset="0"/>
            </a:endParaRPr>
          </a:p>
          <a:p>
            <a:r>
              <a:rPr lang="fr-FR" sz="1400" dirty="0" smtClean="0">
                <a:latin typeface="Verdana" panose="020B0604030504040204" pitchFamily="34" charset="0"/>
                <a:ea typeface="Verdana" panose="020B0604030504040204" pitchFamily="34" charset="0"/>
                <a:cs typeface="Verdana" panose="020B0604030504040204" pitchFamily="34" charset="0"/>
              </a:rPr>
              <a:t>Communauté interdisciplinaire, industriels, </a:t>
            </a:r>
            <a:r>
              <a:rPr lang="fr-FR" sz="1400" dirty="0" err="1" smtClean="0">
                <a:latin typeface="Verdana" panose="020B0604030504040204" pitchFamily="34" charset="0"/>
                <a:ea typeface="Verdana" panose="020B0604030504040204" pitchFamily="34" charset="0"/>
                <a:cs typeface="Verdana" panose="020B0604030504040204" pitchFamily="34" charset="0"/>
              </a:rPr>
              <a:t>PME’s</a:t>
            </a:r>
            <a:r>
              <a:rPr lang="fr-FR" sz="1400" dirty="0" smtClean="0">
                <a:latin typeface="Verdana" panose="020B0604030504040204" pitchFamily="34" charset="0"/>
                <a:ea typeface="Verdana" panose="020B0604030504040204" pitchFamily="34" charset="0"/>
                <a:cs typeface="Verdana" panose="020B0604030504040204" pitchFamily="34" charset="0"/>
              </a:rPr>
              <a:t>, partie prenante, presse…</a:t>
            </a:r>
          </a:p>
          <a:p>
            <a:endParaRPr lang="fr-FR" sz="1400" dirty="0">
              <a:latin typeface="Verdana" panose="020B0604030504040204" pitchFamily="34" charset="0"/>
              <a:ea typeface="Verdana" panose="020B0604030504040204" pitchFamily="34" charset="0"/>
              <a:cs typeface="Verdana" panose="020B0604030504040204" pitchFamily="34" charset="0"/>
            </a:endParaRPr>
          </a:p>
          <a:p>
            <a:endParaRPr lang="fr-FR"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Espace réservé du pied de page 9"/>
          <p:cNvSpPr>
            <a:spLocks noGrp="1"/>
          </p:cNvSpPr>
          <p:nvPr>
            <p:ph type="ftr" sz="quarter" idx="11"/>
          </p:nvPr>
        </p:nvSpPr>
        <p:spPr>
          <a:xfrm>
            <a:off x="54710" y="6356351"/>
            <a:ext cx="9003946" cy="365125"/>
          </a:xfrm>
        </p:spPr>
        <p:txBody>
          <a:bodyPr/>
          <a:lstStyle/>
          <a:p>
            <a:r>
              <a:rPr lang="fr-FR" dirty="0" smtClean="0"/>
              <a:t>Lancement de la convention services climatiques (Paris – 2 et 3 octobre 2017)</a:t>
            </a:r>
            <a:endParaRPr lang="en-US" dirty="0"/>
          </a:p>
        </p:txBody>
      </p:sp>
      <p:pic>
        <p:nvPicPr>
          <p:cNvPr id="10" name="Image 9"/>
          <p:cNvPicPr>
            <a:picLocks noChangeAspect="1"/>
          </p:cNvPicPr>
          <p:nvPr/>
        </p:nvPicPr>
        <p:blipFill>
          <a:blip r:embed="rId3"/>
          <a:stretch>
            <a:fillRect/>
          </a:stretch>
        </p:blipFill>
        <p:spPr>
          <a:xfrm>
            <a:off x="5638800" y="2260630"/>
            <a:ext cx="2974182" cy="1980072"/>
          </a:xfrm>
          <a:prstGeom prst="rect">
            <a:avLst/>
          </a:prstGeom>
        </p:spPr>
      </p:pic>
      <p:pic>
        <p:nvPicPr>
          <p:cNvPr id="11" name="Image 10"/>
          <p:cNvPicPr>
            <a:picLocks noChangeAspect="1"/>
          </p:cNvPicPr>
          <p:nvPr/>
        </p:nvPicPr>
        <p:blipFill>
          <a:blip r:embed="rId4"/>
          <a:stretch>
            <a:fillRect/>
          </a:stretch>
        </p:blipFill>
        <p:spPr>
          <a:xfrm>
            <a:off x="950976" y="4175482"/>
            <a:ext cx="3275791" cy="2180869"/>
          </a:xfrm>
          <a:prstGeom prst="rect">
            <a:avLst/>
          </a:prstGeom>
        </p:spPr>
      </p:pic>
      <p:sp>
        <p:nvSpPr>
          <p:cNvPr id="12" name="Rectangle 11"/>
          <p:cNvSpPr/>
          <p:nvPr/>
        </p:nvSpPr>
        <p:spPr>
          <a:xfrm>
            <a:off x="4862006" y="5172379"/>
            <a:ext cx="3690682" cy="584775"/>
          </a:xfrm>
          <a:prstGeom prst="rect">
            <a:avLst/>
          </a:prstGeom>
        </p:spPr>
        <p:txBody>
          <a:bodyPr wrap="square">
            <a:spAutoFit/>
          </a:bodyPr>
          <a:lstStyle/>
          <a:p>
            <a:r>
              <a:rPr lang="fr-FR" sz="1600" b="1" dirty="0">
                <a:latin typeface="Verdana" panose="020B0604030504040204" pitchFamily="34" charset="0"/>
                <a:ea typeface="Verdana" panose="020B0604030504040204" pitchFamily="34" charset="0"/>
                <a:cs typeface="Verdana" panose="020B0604030504040204" pitchFamily="34" charset="0"/>
              </a:rPr>
              <a:t>=&gt; Remonter les besoins des utilisateurs</a:t>
            </a:r>
          </a:p>
        </p:txBody>
      </p:sp>
    </p:spTree>
    <p:extLst>
      <p:ext uri="{BB962C8B-B14F-4D97-AF65-F5344CB8AC3E}">
        <p14:creationId xmlns:p14="http://schemas.microsoft.com/office/powerpoint/2010/main" val="3676826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Thèmes à sélectionner</a:t>
            </a:r>
            <a:endParaRPr lang="fr-FR" dirty="0"/>
          </a:p>
        </p:txBody>
      </p:sp>
      <p:sp>
        <p:nvSpPr>
          <p:cNvPr id="3" name="Espace réservé du contenu 2"/>
          <p:cNvSpPr>
            <a:spLocks noGrp="1"/>
          </p:cNvSpPr>
          <p:nvPr>
            <p:ph idx="1"/>
          </p:nvPr>
        </p:nvSpPr>
        <p:spPr/>
        <p:txBody>
          <a:bodyPr/>
          <a:lstStyle/>
          <a:p>
            <a:r>
              <a:rPr lang="fr-FR" dirty="0" smtClean="0"/>
              <a:t>Journée sur les extrêmes : 26/01/2018</a:t>
            </a:r>
          </a:p>
          <a:p>
            <a:pPr marL="0" indent="0">
              <a:buNone/>
            </a:pPr>
            <a:endParaRPr lang="fr-FR" dirty="0" smtClean="0"/>
          </a:p>
          <a:p>
            <a:r>
              <a:rPr lang="fr-FR" dirty="0" smtClean="0"/>
              <a:t>Autres thèmes:</a:t>
            </a:r>
          </a:p>
          <a:p>
            <a:pPr lvl="1"/>
            <a:r>
              <a:rPr lang="fr-FR" dirty="0" smtClean="0"/>
              <a:t>Mobilisation des sciences sociales?</a:t>
            </a:r>
          </a:p>
          <a:p>
            <a:pPr lvl="1"/>
            <a:r>
              <a:rPr lang="fr-FR" dirty="0" smtClean="0"/>
              <a:t>Services climatiques domaine marin?</a:t>
            </a:r>
          </a:p>
          <a:p>
            <a:pPr lvl="1"/>
            <a:r>
              <a:rPr lang="fr-FR" dirty="0" smtClean="0"/>
              <a:t>Sujet lié à la ville, quelles données, simulations?</a:t>
            </a:r>
          </a:p>
          <a:p>
            <a:pPr lvl="1"/>
            <a:r>
              <a:rPr lang="fr-FR" dirty="0" smtClean="0"/>
              <a:t>Autres?</a:t>
            </a:r>
          </a:p>
          <a:p>
            <a:pPr lvl="1"/>
            <a:endParaRPr lang="fr-FR" dirty="0"/>
          </a:p>
        </p:txBody>
      </p:sp>
      <p:sp>
        <p:nvSpPr>
          <p:cNvPr id="4" name="Espace réservé du pied de page 3"/>
          <p:cNvSpPr>
            <a:spLocks noGrp="1"/>
          </p:cNvSpPr>
          <p:nvPr>
            <p:ph type="ftr" sz="quarter" idx="11"/>
          </p:nvPr>
        </p:nvSpPr>
        <p:spPr/>
        <p:txBody>
          <a:bodyPr/>
          <a:lstStyle/>
          <a:p>
            <a:r>
              <a:rPr lang="fr-FR" dirty="0" smtClean="0"/>
              <a:t>Lancement de la convention services climatiques (Paris – 2 et 3 octobre 2017)</a:t>
            </a:r>
            <a:endParaRPr lang="en-US" dirty="0"/>
          </a:p>
        </p:txBody>
      </p:sp>
    </p:spTree>
    <p:extLst>
      <p:ext uri="{BB962C8B-B14F-4D97-AF65-F5344CB8AC3E}">
        <p14:creationId xmlns:p14="http://schemas.microsoft.com/office/powerpoint/2010/main" val="386976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874213" y="1"/>
            <a:ext cx="2269787" cy="1092530"/>
          </a:xfrm>
          <a:prstGeom prst="rect">
            <a:avLst/>
          </a:prstGeom>
        </p:spPr>
      </p:pic>
      <p:sp>
        <p:nvSpPr>
          <p:cNvPr id="3" name="ZoneTexte 2"/>
          <p:cNvSpPr txBox="1"/>
          <p:nvPr/>
        </p:nvSpPr>
        <p:spPr>
          <a:xfrm>
            <a:off x="1383836" y="3058389"/>
            <a:ext cx="6699270" cy="1200329"/>
          </a:xfrm>
          <a:prstGeom prst="rect">
            <a:avLst/>
          </a:prstGeom>
          <a:noFill/>
        </p:spPr>
        <p:txBody>
          <a:bodyPr wrap="none" rtlCol="0">
            <a:spAutoFit/>
          </a:bodyPr>
          <a:lstStyle/>
          <a:p>
            <a:pPr algn="ctr"/>
            <a:r>
              <a:rPr lang="fr-FR" sz="24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Maquette possible pour le site web</a:t>
            </a:r>
          </a:p>
          <a:p>
            <a:pPr algn="ctr"/>
            <a:r>
              <a:rPr lang="fr-FR" sz="24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de la convention services climatiques</a:t>
            </a:r>
          </a:p>
          <a:p>
            <a:pPr algn="ctr"/>
            <a:endParaRPr lang="fr-FR" sz="24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space réservé du pied de page 9"/>
          <p:cNvSpPr>
            <a:spLocks noGrp="1"/>
          </p:cNvSpPr>
          <p:nvPr>
            <p:ph type="ftr" sz="quarter" idx="11"/>
          </p:nvPr>
        </p:nvSpPr>
        <p:spPr>
          <a:xfrm>
            <a:off x="54710" y="6356351"/>
            <a:ext cx="9003946" cy="365125"/>
          </a:xfrm>
        </p:spPr>
        <p:txBody>
          <a:bodyPr/>
          <a:lstStyle/>
          <a:p>
            <a:r>
              <a:rPr lang="fr-FR" dirty="0" smtClean="0"/>
              <a:t>Lancement de la convention services climatiques (Paris – 2 et 3 octobre 2017)</a:t>
            </a:r>
            <a:endParaRPr lang="en-US" dirty="0"/>
          </a:p>
        </p:txBody>
      </p:sp>
    </p:spTree>
    <p:extLst>
      <p:ext uri="{BB962C8B-B14F-4D97-AF65-F5344CB8AC3E}">
        <p14:creationId xmlns:p14="http://schemas.microsoft.com/office/powerpoint/2010/main" val="1350858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191" y="120726"/>
            <a:ext cx="8642350" cy="115252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dirty="0"/>
          </a:p>
        </p:txBody>
      </p:sp>
      <p:sp>
        <p:nvSpPr>
          <p:cNvPr id="5" name="Ellipse 4"/>
          <p:cNvSpPr/>
          <p:nvPr/>
        </p:nvSpPr>
        <p:spPr>
          <a:xfrm>
            <a:off x="368654" y="252488"/>
            <a:ext cx="936625" cy="863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16387" name="ZoneTexte 5"/>
          <p:cNvSpPr txBox="1">
            <a:spLocks noChangeArrowheads="1"/>
          </p:cNvSpPr>
          <p:nvPr/>
        </p:nvSpPr>
        <p:spPr bwMode="auto">
          <a:xfrm>
            <a:off x="513116" y="517601"/>
            <a:ext cx="628650" cy="366712"/>
          </a:xfrm>
          <a:prstGeom prst="rect">
            <a:avLst/>
          </a:prstGeom>
          <a:noFill/>
          <a:ln w="9525">
            <a:noFill/>
            <a:miter lim="800000"/>
            <a:headEnd/>
            <a:tailEnd/>
          </a:ln>
        </p:spPr>
        <p:txBody>
          <a:bodyPr wrap="none">
            <a:prstTxWarp prst="textNoShape">
              <a:avLst/>
            </a:prstTxWarp>
            <a:spAutoFit/>
          </a:bodyPr>
          <a:lstStyle/>
          <a:p>
            <a:r>
              <a:rPr lang="fr-FR" sz="1800">
                <a:latin typeface="Calibri" pitchFamily="-123" charset="0"/>
              </a:rPr>
              <a:t>Logo</a:t>
            </a:r>
          </a:p>
        </p:txBody>
      </p:sp>
      <p:sp>
        <p:nvSpPr>
          <p:cNvPr id="7" name="Rectangle 6"/>
          <p:cNvSpPr/>
          <p:nvPr/>
        </p:nvSpPr>
        <p:spPr>
          <a:xfrm>
            <a:off x="1737079" y="265188"/>
            <a:ext cx="6911975" cy="8636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16389" name="ZoneTexte 7"/>
          <p:cNvSpPr txBox="1">
            <a:spLocks noChangeArrowheads="1"/>
          </p:cNvSpPr>
          <p:nvPr/>
        </p:nvSpPr>
        <p:spPr bwMode="auto">
          <a:xfrm>
            <a:off x="4040541" y="511251"/>
            <a:ext cx="3221038" cy="366712"/>
          </a:xfrm>
          <a:prstGeom prst="rect">
            <a:avLst/>
          </a:prstGeom>
          <a:noFill/>
          <a:ln w="9525">
            <a:noFill/>
            <a:miter lim="800000"/>
            <a:headEnd/>
            <a:tailEnd/>
          </a:ln>
        </p:spPr>
        <p:txBody>
          <a:bodyPr wrap="none">
            <a:prstTxWarp prst="textNoShape">
              <a:avLst/>
            </a:prstTxWarp>
            <a:spAutoFit/>
          </a:bodyPr>
          <a:lstStyle/>
          <a:p>
            <a:r>
              <a:rPr lang="fr-FR" sz="1800">
                <a:latin typeface="Calibri" pitchFamily="-123" charset="0"/>
              </a:rPr>
              <a:t>Bannière (nom complet + photo)</a:t>
            </a:r>
          </a:p>
        </p:txBody>
      </p:sp>
      <p:graphicFrame>
        <p:nvGraphicFramePr>
          <p:cNvPr id="26" name="Tableau 25"/>
          <p:cNvGraphicFramePr>
            <a:graphicFrameLocks noGrp="1"/>
          </p:cNvGraphicFramePr>
          <p:nvPr>
            <p:extLst>
              <p:ext uri="{D42A27DB-BD31-4B8C-83A1-F6EECF244321}">
                <p14:modId xmlns:p14="http://schemas.microsoft.com/office/powerpoint/2010/main" val="3824171585"/>
              </p:ext>
            </p:extLst>
          </p:nvPr>
        </p:nvGraphicFramePr>
        <p:xfrm>
          <a:off x="215312" y="1516081"/>
          <a:ext cx="8785227" cy="288032"/>
        </p:xfrm>
        <a:graphic>
          <a:graphicData uri="http://schemas.openxmlformats.org/drawingml/2006/table">
            <a:tbl>
              <a:tblPr firstRow="1" bandRow="1">
                <a:tableStyleId>{2D5ABB26-0587-4C30-8999-92F81FD0307C}</a:tableStyleId>
              </a:tblPr>
              <a:tblGrid>
                <a:gridCol w="864898"/>
                <a:gridCol w="1080045"/>
                <a:gridCol w="1175321"/>
                <a:gridCol w="1456944"/>
                <a:gridCol w="957072"/>
                <a:gridCol w="1298448"/>
                <a:gridCol w="1310640"/>
                <a:gridCol w="641859"/>
              </a:tblGrid>
              <a:tr h="288032">
                <a:tc>
                  <a:txBody>
                    <a:bodyPr/>
                    <a:lstStyle/>
                    <a:p>
                      <a:r>
                        <a:rPr lang="fr-FR" sz="1200" dirty="0" smtClean="0"/>
                        <a:t>Accueil</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Actualité</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La</a:t>
                      </a:r>
                      <a:r>
                        <a:rPr lang="fr-FR" sz="1200" baseline="0" dirty="0" smtClean="0"/>
                        <a:t> convention</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Les démonstrateurs</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Les données</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Les formations</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La documentation</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FAQ</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5" name="Rectangle à coins arrondis 34"/>
          <p:cNvSpPr/>
          <p:nvPr/>
        </p:nvSpPr>
        <p:spPr>
          <a:xfrm>
            <a:off x="7919450" y="1893532"/>
            <a:ext cx="1081088" cy="216777"/>
          </a:xfrm>
          <a:prstGeom prst="round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solidFill>
                  <a:schemeClr val="bg1">
                    <a:lumMod val="75000"/>
                  </a:schemeClr>
                </a:solidFill>
              </a:rPr>
              <a:t>Recherche</a:t>
            </a:r>
          </a:p>
        </p:txBody>
      </p:sp>
      <p:sp>
        <p:nvSpPr>
          <p:cNvPr id="36" name="Rectangle à coins arrondis 35"/>
          <p:cNvSpPr/>
          <p:nvPr/>
        </p:nvSpPr>
        <p:spPr>
          <a:xfrm>
            <a:off x="250824" y="2284584"/>
            <a:ext cx="8785226" cy="749551"/>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16415" name="ZoneTexte 36"/>
          <p:cNvSpPr txBox="1">
            <a:spLocks noChangeArrowheads="1"/>
          </p:cNvSpPr>
          <p:nvPr/>
        </p:nvSpPr>
        <p:spPr bwMode="auto">
          <a:xfrm>
            <a:off x="316992" y="2294130"/>
            <a:ext cx="8528304" cy="646331"/>
          </a:xfrm>
          <a:prstGeom prst="rect">
            <a:avLst/>
          </a:prstGeom>
          <a:noFill/>
          <a:ln w="9525">
            <a:noFill/>
            <a:miter lim="800000"/>
            <a:headEnd/>
            <a:tailEnd/>
          </a:ln>
        </p:spPr>
        <p:txBody>
          <a:bodyPr wrap="square">
            <a:prstTxWarp prst="textNoShape">
              <a:avLst/>
            </a:prstTxWarp>
            <a:spAutoFit/>
          </a:bodyPr>
          <a:lstStyle/>
          <a:p>
            <a:pPr algn="just"/>
            <a:r>
              <a:rPr lang="fr-FR" sz="1200" b="1" dirty="0" smtClean="0">
                <a:latin typeface="Calibri" pitchFamily="-123" charset="0"/>
              </a:rPr>
              <a:t>La convention services climatiques </a:t>
            </a:r>
            <a:r>
              <a:rPr lang="fr-FR" sz="1200" dirty="0" smtClean="0">
                <a:latin typeface="Calibri" pitchFamily="-123" charset="0"/>
              </a:rPr>
              <a:t>a pour mission de diffuser </a:t>
            </a:r>
            <a:r>
              <a:rPr lang="fr-FR" sz="1200" dirty="0">
                <a:latin typeface="Calibri" pitchFamily="-123" charset="0"/>
              </a:rPr>
              <a:t>en accès libre un ensemble de données, de méthodes et de supports de formation permettant aux décideurs et industriels l'interprétation des projections climatiques, des événements extrêmes et des contributions nationales aux réductions </a:t>
            </a:r>
            <a:r>
              <a:rPr lang="fr-FR" sz="1200" dirty="0" smtClean="0">
                <a:latin typeface="Calibri" pitchFamily="-123" charset="0"/>
              </a:rPr>
              <a:t>d'émissions.</a:t>
            </a:r>
            <a:endParaRPr lang="fr-FR" sz="1200" dirty="0">
              <a:latin typeface="Calibri" pitchFamily="-123" charset="0"/>
            </a:endParaRPr>
          </a:p>
        </p:txBody>
      </p:sp>
      <p:sp>
        <p:nvSpPr>
          <p:cNvPr id="39" name="Rectangle à coins arrondis 38"/>
          <p:cNvSpPr/>
          <p:nvPr/>
        </p:nvSpPr>
        <p:spPr>
          <a:xfrm>
            <a:off x="211088" y="3372680"/>
            <a:ext cx="2589401" cy="2367915"/>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16418" name="ZoneTexte 40"/>
          <p:cNvSpPr txBox="1">
            <a:spLocks noChangeArrowheads="1"/>
          </p:cNvSpPr>
          <p:nvPr/>
        </p:nvSpPr>
        <p:spPr bwMode="auto">
          <a:xfrm>
            <a:off x="241945" y="3868361"/>
            <a:ext cx="2558543" cy="1569660"/>
          </a:xfrm>
          <a:prstGeom prst="rect">
            <a:avLst/>
          </a:prstGeom>
          <a:noFill/>
          <a:ln w="9525">
            <a:noFill/>
            <a:miter lim="800000"/>
            <a:headEnd/>
            <a:tailEnd/>
          </a:ln>
        </p:spPr>
        <p:txBody>
          <a:bodyPr wrap="square">
            <a:prstTxWarp prst="textNoShape">
              <a:avLst/>
            </a:prstTxWarp>
            <a:spAutoFit/>
          </a:bodyPr>
          <a:lstStyle/>
          <a:p>
            <a:pPr marL="285750" indent="-285750">
              <a:buFont typeface="Courier New" panose="02070309020205020404" pitchFamily="49" charset="0"/>
              <a:buChar char="o"/>
            </a:pPr>
            <a:r>
              <a:rPr lang="fr-FR" sz="1600" dirty="0" smtClean="0">
                <a:latin typeface="Calibri" pitchFamily="-123" charset="0"/>
              </a:rPr>
              <a:t>Journées thématiques</a:t>
            </a:r>
            <a:endParaRPr lang="fr-FR" sz="1600" dirty="0">
              <a:latin typeface="Calibri" pitchFamily="-123" charset="0"/>
            </a:endParaRPr>
          </a:p>
          <a:p>
            <a:pPr marL="285750" indent="-285750">
              <a:buFont typeface="Courier New" panose="02070309020205020404" pitchFamily="49" charset="0"/>
              <a:buChar char="o"/>
            </a:pPr>
            <a:r>
              <a:rPr lang="fr-FR" sz="1600" dirty="0" smtClean="0">
                <a:latin typeface="Calibri" pitchFamily="-123" charset="0"/>
              </a:rPr>
              <a:t>Publications </a:t>
            </a:r>
            <a:endParaRPr lang="fr-FR" sz="1600" dirty="0">
              <a:latin typeface="Calibri" pitchFamily="-123" charset="0"/>
            </a:endParaRPr>
          </a:p>
          <a:p>
            <a:pPr marL="285750" indent="-285750">
              <a:buFont typeface="Courier New" panose="02070309020205020404" pitchFamily="49" charset="0"/>
              <a:buChar char="o"/>
            </a:pPr>
            <a:r>
              <a:rPr lang="fr-FR" sz="1600" dirty="0" smtClean="0">
                <a:latin typeface="Calibri" pitchFamily="-123" charset="0"/>
              </a:rPr>
              <a:t>Mise en ligne d’un nouveau démonstrateur.</a:t>
            </a:r>
            <a:endParaRPr lang="fr-FR" sz="1600" dirty="0">
              <a:latin typeface="Calibri" pitchFamily="-123" charset="0"/>
            </a:endParaRPr>
          </a:p>
          <a:p>
            <a:pPr marL="285750" indent="-285750">
              <a:buFont typeface="Courier New" panose="02070309020205020404" pitchFamily="49" charset="0"/>
              <a:buChar char="o"/>
            </a:pPr>
            <a:r>
              <a:rPr lang="fr-FR" sz="1600" dirty="0" smtClean="0">
                <a:latin typeface="Calibri" pitchFamily="-123" charset="0"/>
              </a:rPr>
              <a:t>Lancement des formations en ligne</a:t>
            </a:r>
            <a:endParaRPr lang="fr-FR" sz="1600" dirty="0">
              <a:latin typeface="Calibri" pitchFamily="-123" charset="0"/>
            </a:endParaRPr>
          </a:p>
        </p:txBody>
      </p:sp>
      <p:sp>
        <p:nvSpPr>
          <p:cNvPr id="2" name="ZoneTexte 1"/>
          <p:cNvSpPr txBox="1"/>
          <p:nvPr/>
        </p:nvSpPr>
        <p:spPr>
          <a:xfrm>
            <a:off x="921589" y="3455821"/>
            <a:ext cx="1110304" cy="369332"/>
          </a:xfrm>
          <a:prstGeom prst="rect">
            <a:avLst/>
          </a:prstGeom>
          <a:noFill/>
        </p:spPr>
        <p:txBody>
          <a:bodyPr wrap="none" rtlCol="0">
            <a:spAutoFit/>
          </a:bodyPr>
          <a:lstStyle/>
          <a:p>
            <a:r>
              <a:rPr lang="en-US" dirty="0" err="1" smtClean="0"/>
              <a:t>Actualités</a:t>
            </a:r>
            <a:endParaRPr lang="en-US" dirty="0"/>
          </a:p>
        </p:txBody>
      </p:sp>
      <p:sp>
        <p:nvSpPr>
          <p:cNvPr id="17" name="Rectangle à coins arrondis 16"/>
          <p:cNvSpPr/>
          <p:nvPr/>
        </p:nvSpPr>
        <p:spPr>
          <a:xfrm>
            <a:off x="3196994" y="3362054"/>
            <a:ext cx="2655889" cy="2367915"/>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18" name="ZoneTexte 40"/>
          <p:cNvSpPr txBox="1">
            <a:spLocks noChangeArrowheads="1"/>
          </p:cNvSpPr>
          <p:nvPr/>
        </p:nvSpPr>
        <p:spPr bwMode="auto">
          <a:xfrm>
            <a:off x="3196993" y="4095849"/>
            <a:ext cx="2655890" cy="830997"/>
          </a:xfrm>
          <a:prstGeom prst="rect">
            <a:avLst/>
          </a:prstGeom>
          <a:noFill/>
          <a:ln w="9525">
            <a:noFill/>
            <a:miter lim="800000"/>
            <a:headEnd/>
            <a:tailEnd/>
          </a:ln>
        </p:spPr>
        <p:txBody>
          <a:bodyPr wrap="square">
            <a:prstTxWarp prst="textNoShape">
              <a:avLst/>
            </a:prstTxWarp>
            <a:spAutoFit/>
          </a:bodyPr>
          <a:lstStyle/>
          <a:p>
            <a:pPr marL="285750" indent="-285750">
              <a:buFont typeface="Courier New" panose="02070309020205020404" pitchFamily="49" charset="0"/>
              <a:buChar char="o"/>
            </a:pPr>
            <a:r>
              <a:rPr lang="fr-FR" sz="1600" dirty="0" smtClean="0">
                <a:latin typeface="Calibri" pitchFamily="-123" charset="0"/>
              </a:rPr>
              <a:t>Accès aux démonstrateurs</a:t>
            </a:r>
          </a:p>
          <a:p>
            <a:pPr marL="285750" indent="-285750">
              <a:buFont typeface="Courier New" panose="02070309020205020404" pitchFamily="49" charset="0"/>
              <a:buChar char="o"/>
            </a:pPr>
            <a:r>
              <a:rPr lang="fr-FR" sz="1600" dirty="0" smtClean="0">
                <a:latin typeface="Calibri" pitchFamily="-123" charset="0"/>
              </a:rPr>
              <a:t>Les cas d’études</a:t>
            </a:r>
          </a:p>
          <a:p>
            <a:endParaRPr lang="fr-FR" sz="1600" dirty="0">
              <a:latin typeface="Calibri" pitchFamily="-123" charset="0"/>
            </a:endParaRPr>
          </a:p>
        </p:txBody>
      </p:sp>
      <p:sp>
        <p:nvSpPr>
          <p:cNvPr id="19" name="ZoneTexte 18"/>
          <p:cNvSpPr txBox="1"/>
          <p:nvPr/>
        </p:nvSpPr>
        <p:spPr>
          <a:xfrm>
            <a:off x="3712877" y="3446200"/>
            <a:ext cx="1696426" cy="369332"/>
          </a:xfrm>
          <a:prstGeom prst="rect">
            <a:avLst/>
          </a:prstGeom>
          <a:noFill/>
        </p:spPr>
        <p:txBody>
          <a:bodyPr wrap="none" rtlCol="0">
            <a:spAutoFit/>
          </a:bodyPr>
          <a:lstStyle/>
          <a:p>
            <a:r>
              <a:rPr lang="en-US" dirty="0" err="1" smtClean="0"/>
              <a:t>Démonstrateurs</a:t>
            </a:r>
            <a:endParaRPr lang="en-US" dirty="0"/>
          </a:p>
        </p:txBody>
      </p:sp>
      <p:sp>
        <p:nvSpPr>
          <p:cNvPr id="20" name="Rectangle à coins arrondis 19"/>
          <p:cNvSpPr/>
          <p:nvPr/>
        </p:nvSpPr>
        <p:spPr>
          <a:xfrm>
            <a:off x="6182900" y="3356483"/>
            <a:ext cx="2840226" cy="238411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21" name="ZoneTexte 40"/>
          <p:cNvSpPr txBox="1">
            <a:spLocks noChangeArrowheads="1"/>
          </p:cNvSpPr>
          <p:nvPr/>
        </p:nvSpPr>
        <p:spPr bwMode="auto">
          <a:xfrm>
            <a:off x="6249388" y="4033651"/>
            <a:ext cx="2773738" cy="1077218"/>
          </a:xfrm>
          <a:prstGeom prst="rect">
            <a:avLst/>
          </a:prstGeom>
          <a:noFill/>
          <a:ln w="9525">
            <a:noFill/>
            <a:miter lim="800000"/>
            <a:headEnd/>
            <a:tailEnd/>
          </a:ln>
        </p:spPr>
        <p:txBody>
          <a:bodyPr wrap="square">
            <a:prstTxWarp prst="textNoShape">
              <a:avLst/>
            </a:prstTxWarp>
            <a:spAutoFit/>
          </a:bodyPr>
          <a:lstStyle/>
          <a:p>
            <a:pPr marL="285750" indent="-285750">
              <a:buFont typeface="Courier New" panose="02070309020205020404" pitchFamily="49" charset="0"/>
              <a:buChar char="o"/>
            </a:pPr>
            <a:r>
              <a:rPr lang="fr-FR" sz="1600" dirty="0" smtClean="0">
                <a:latin typeface="Calibri" pitchFamily="-123" charset="0"/>
              </a:rPr>
              <a:t>Formations en ligne</a:t>
            </a:r>
          </a:p>
          <a:p>
            <a:pPr marL="285750" indent="-285750">
              <a:buFont typeface="Courier New" panose="02070309020205020404" pitchFamily="49" charset="0"/>
              <a:buChar char="o"/>
            </a:pPr>
            <a:r>
              <a:rPr lang="fr-FR" sz="1600" dirty="0" smtClean="0">
                <a:latin typeface="Calibri" pitchFamily="-123" charset="0"/>
              </a:rPr>
              <a:t>Guides de bonnes pratiques</a:t>
            </a:r>
          </a:p>
          <a:p>
            <a:pPr marL="285750" indent="-285750">
              <a:buFont typeface="Courier New" panose="02070309020205020404" pitchFamily="49" charset="0"/>
              <a:buChar char="o"/>
            </a:pPr>
            <a:r>
              <a:rPr lang="fr-FR" sz="1600" dirty="0" err="1" smtClean="0">
                <a:latin typeface="Calibri" pitchFamily="-123" charset="0"/>
              </a:rPr>
              <a:t>Turoriels</a:t>
            </a:r>
            <a:endParaRPr lang="fr-FR" sz="1600" dirty="0" smtClean="0">
              <a:latin typeface="Calibri" pitchFamily="-123" charset="0"/>
            </a:endParaRPr>
          </a:p>
          <a:p>
            <a:endParaRPr lang="fr-FR" sz="1600" dirty="0">
              <a:latin typeface="Calibri" pitchFamily="-123" charset="0"/>
            </a:endParaRPr>
          </a:p>
        </p:txBody>
      </p:sp>
      <p:sp>
        <p:nvSpPr>
          <p:cNvPr id="22" name="ZoneTexte 21"/>
          <p:cNvSpPr txBox="1"/>
          <p:nvPr/>
        </p:nvSpPr>
        <p:spPr>
          <a:xfrm>
            <a:off x="6966553" y="3439623"/>
            <a:ext cx="1245406" cy="369332"/>
          </a:xfrm>
          <a:prstGeom prst="rect">
            <a:avLst/>
          </a:prstGeom>
          <a:noFill/>
        </p:spPr>
        <p:txBody>
          <a:bodyPr wrap="none" rtlCol="0">
            <a:spAutoFit/>
          </a:bodyPr>
          <a:lstStyle/>
          <a:p>
            <a:r>
              <a:rPr lang="en-US" dirty="0" smtClean="0"/>
              <a:t>Formations</a:t>
            </a:r>
            <a:endParaRPr lang="en-US" dirty="0"/>
          </a:p>
        </p:txBody>
      </p:sp>
      <p:sp>
        <p:nvSpPr>
          <p:cNvPr id="3" name="ZoneTexte 2"/>
          <p:cNvSpPr txBox="1"/>
          <p:nvPr/>
        </p:nvSpPr>
        <p:spPr>
          <a:xfrm>
            <a:off x="529792" y="6042635"/>
            <a:ext cx="4888389" cy="369332"/>
          </a:xfrm>
          <a:prstGeom prst="rect">
            <a:avLst/>
          </a:prstGeom>
          <a:noFill/>
        </p:spPr>
        <p:txBody>
          <a:bodyPr wrap="none" rtlCol="0">
            <a:spAutoFit/>
          </a:bodyPr>
          <a:lstStyle/>
          <a:p>
            <a:r>
              <a:rPr lang="en-US" dirty="0" smtClean="0"/>
              <a:t>Liens </a:t>
            </a:r>
            <a:r>
              <a:rPr lang="en-US" dirty="0" err="1" smtClean="0"/>
              <a:t>vers</a:t>
            </a:r>
            <a:r>
              <a:rPr lang="en-US" dirty="0" smtClean="0"/>
              <a:t> les sites web des organisms participants</a:t>
            </a:r>
            <a:endParaRPr lang="en-US" dirty="0"/>
          </a:p>
        </p:txBody>
      </p:sp>
      <p:sp>
        <p:nvSpPr>
          <p:cNvPr id="24" name="Rectangle à coins arrondis 23"/>
          <p:cNvSpPr/>
          <p:nvPr/>
        </p:nvSpPr>
        <p:spPr>
          <a:xfrm>
            <a:off x="283272" y="5986409"/>
            <a:ext cx="5720728" cy="52408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25" name="ZoneTexte 24"/>
          <p:cNvSpPr txBox="1"/>
          <p:nvPr/>
        </p:nvSpPr>
        <p:spPr>
          <a:xfrm>
            <a:off x="6339280" y="5989367"/>
            <a:ext cx="2553895" cy="523220"/>
          </a:xfrm>
          <a:prstGeom prst="rect">
            <a:avLst/>
          </a:prstGeom>
          <a:noFill/>
        </p:spPr>
        <p:txBody>
          <a:bodyPr wrap="square" rtlCol="0">
            <a:spAutoFit/>
          </a:bodyPr>
          <a:lstStyle/>
          <a:p>
            <a:pPr algn="ctr"/>
            <a:r>
              <a:rPr lang="en-US" sz="1400" dirty="0" err="1" smtClean="0"/>
              <a:t>Espace</a:t>
            </a:r>
            <a:r>
              <a:rPr lang="en-US" sz="1400" dirty="0" smtClean="0"/>
              <a:t> intranet de </a:t>
            </a:r>
            <a:r>
              <a:rPr lang="en-US" sz="1400" dirty="0" err="1" smtClean="0"/>
              <a:t>partage</a:t>
            </a:r>
            <a:r>
              <a:rPr lang="en-US" sz="1400" dirty="0" smtClean="0"/>
              <a:t> de documents internes</a:t>
            </a:r>
            <a:endParaRPr lang="en-US" sz="1400" dirty="0"/>
          </a:p>
        </p:txBody>
      </p:sp>
      <p:sp>
        <p:nvSpPr>
          <p:cNvPr id="28" name="Rectangle à coins arrondis 27"/>
          <p:cNvSpPr/>
          <p:nvPr/>
        </p:nvSpPr>
        <p:spPr>
          <a:xfrm>
            <a:off x="6412992" y="5989367"/>
            <a:ext cx="2619012" cy="52408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Tree>
    <p:extLst>
      <p:ext uri="{BB962C8B-B14F-4D97-AF65-F5344CB8AC3E}">
        <p14:creationId xmlns:p14="http://schemas.microsoft.com/office/powerpoint/2010/main" val="1276309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Discussion sur intégration dans DRIAS</a:t>
            </a:r>
            <a:endParaRPr lang="fr-FR" dirty="0"/>
          </a:p>
        </p:txBody>
      </p:sp>
      <p:sp>
        <p:nvSpPr>
          <p:cNvPr id="3" name="Espace réservé du contenu 2"/>
          <p:cNvSpPr>
            <a:spLocks noGrp="1"/>
          </p:cNvSpPr>
          <p:nvPr>
            <p:ph idx="1"/>
          </p:nvPr>
        </p:nvSpPr>
        <p:spPr>
          <a:xfrm>
            <a:off x="628650" y="1818640"/>
            <a:ext cx="7886700" cy="4358324"/>
          </a:xfrm>
        </p:spPr>
        <p:txBody>
          <a:bodyPr/>
          <a:lstStyle/>
          <a:p>
            <a:r>
              <a:rPr lang="fr-FR" dirty="0" smtClean="0"/>
              <a:t>Quid de la communication de GICN? </a:t>
            </a:r>
          </a:p>
          <a:p>
            <a:r>
              <a:rPr lang="fr-FR" dirty="0" smtClean="0"/>
              <a:t>Intégration de l’</a:t>
            </a:r>
            <a:r>
              <a:rPr lang="fr-FR" dirty="0" err="1" smtClean="0"/>
              <a:t>extremocope</a:t>
            </a:r>
            <a:r>
              <a:rPr lang="fr-FR" dirty="0" smtClean="0"/>
              <a:t>: quels éléments?</a:t>
            </a:r>
          </a:p>
          <a:p>
            <a:r>
              <a:rPr lang="fr-FR" dirty="0"/>
              <a:t>Quels sont les démonstrateurs dont les résultats pourront être intégré dans DRIAS</a:t>
            </a:r>
            <a:r>
              <a:rPr lang="fr-FR" dirty="0" smtClean="0"/>
              <a:t>?</a:t>
            </a:r>
          </a:p>
          <a:p>
            <a:pPr marL="0" indent="0">
              <a:buNone/>
            </a:pPr>
            <a:endParaRPr lang="fr-FR" dirty="0" smtClean="0"/>
          </a:p>
          <a:p>
            <a:endParaRPr lang="fr-FR" dirty="0" smtClean="0"/>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dirty="0" smtClean="0"/>
              <a:t>Lancement de la convention services climatiques (Paris – 2 et 3 octobre 2017)</a:t>
            </a:r>
            <a:endParaRPr lang="en-US" dirty="0"/>
          </a:p>
        </p:txBody>
      </p:sp>
    </p:spTree>
    <p:extLst>
      <p:ext uri="{BB962C8B-B14F-4D97-AF65-F5344CB8AC3E}">
        <p14:creationId xmlns:p14="http://schemas.microsoft.com/office/powerpoint/2010/main" val="166142137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1019</TotalTime>
  <Words>527</Words>
  <Application>Microsoft Office PowerPoint</Application>
  <PresentationFormat>Affichage à l'écran (4:3)</PresentationFormat>
  <Paragraphs>95</Paragraphs>
  <Slides>11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Calibri Light</vt:lpstr>
      <vt:lpstr>Courier New</vt:lpstr>
      <vt:lpstr>Verdana</vt:lpstr>
      <vt:lpstr>Thème Office</vt:lpstr>
      <vt:lpstr>Présentation PowerPoint</vt:lpstr>
      <vt:lpstr>Programme de travail</vt:lpstr>
      <vt:lpstr>Gouvernance</vt:lpstr>
      <vt:lpstr>Présentation PowerPoint</vt:lpstr>
      <vt:lpstr>Présentation PowerPoint</vt:lpstr>
      <vt:lpstr>Thèmes à sélectionner</vt:lpstr>
      <vt:lpstr>Présentation PowerPoint</vt:lpstr>
      <vt:lpstr>Présentation PowerPoint</vt:lpstr>
      <vt:lpstr>Discussion sur intégration dans DRIAS</vt:lpstr>
      <vt:lpstr>Autres éléments de communication?</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ncaud</dc:creator>
  <cp:lastModifiedBy>rvautard</cp:lastModifiedBy>
  <cp:revision>36</cp:revision>
  <dcterms:created xsi:type="dcterms:W3CDTF">2017-09-28T12:12:43Z</dcterms:created>
  <dcterms:modified xsi:type="dcterms:W3CDTF">2017-10-01T21:13:21Z</dcterms:modified>
</cp:coreProperties>
</file>