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71" r:id="rId3"/>
    <p:sldId id="276" r:id="rId4"/>
    <p:sldId id="275" r:id="rId5"/>
    <p:sldId id="278" r:id="rId6"/>
    <p:sldId id="280" r:id="rId7"/>
    <p:sldId id="279" r:id="rId8"/>
    <p:sldId id="285" r:id="rId9"/>
    <p:sldId id="281" r:id="rId10"/>
    <p:sldId id="268" r:id="rId11"/>
    <p:sldId id="265" r:id="rId12"/>
    <p:sldId id="260" r:id="rId13"/>
    <p:sldId id="282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64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9A78E-3686-42CC-AB50-7A322F3839C8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DA752-785C-467B-B6B4-7E354F77C0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51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DA752-785C-467B-B6B4-7E354F77C0E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98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DA752-785C-467B-B6B4-7E354F77C0E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9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49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59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7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fr-FR"/>
              <a:t>7 février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fr-FR"/>
              <a:t>Projet de modélisation hydrogéologique nationale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07058-B929-487E-B2E1-6CEAB2031A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97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71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39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46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28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19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73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7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60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60B3C-D8CC-4BC4-B062-4EF98ACAA7F4}" type="datetimeFigureOut">
              <a:rPr lang="fr-FR" smtClean="0"/>
              <a:t>01/10/2017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4F4E-FDA2-49F2-8B9B-B2320909E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emf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1.png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328498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99592" y="332656"/>
            <a:ext cx="6068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Démonstrateur #2</a:t>
            </a:r>
          </a:p>
          <a:p>
            <a:r>
              <a:rPr lang="fr-FR" sz="2000" b="1" dirty="0" smtClean="0">
                <a:solidFill>
                  <a:srgbClr val="00B0F0"/>
                </a:solidFill>
              </a:rPr>
              <a:t>Evolution </a:t>
            </a:r>
            <a:r>
              <a:rPr lang="fr-FR" sz="2000" b="1" dirty="0">
                <a:solidFill>
                  <a:srgbClr val="00B0F0"/>
                </a:solidFill>
              </a:rPr>
              <a:t>des aquifères avec le changement climatique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198884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Objectif: </a:t>
            </a:r>
          </a:p>
          <a:p>
            <a:r>
              <a:rPr lang="fr-FR" b="1" dirty="0"/>
              <a:t>F</a:t>
            </a:r>
            <a:r>
              <a:rPr lang="fr-FR" b="1" dirty="0" smtClean="0"/>
              <a:t>ournir </a:t>
            </a:r>
            <a:r>
              <a:rPr lang="fr-FR" b="1" dirty="0"/>
              <a:t>des évolutions de la ressource en eau en France incluant les eaux </a:t>
            </a:r>
            <a:r>
              <a:rPr lang="fr-FR" b="1" dirty="0" smtClean="0"/>
              <a:t>souterraines</a:t>
            </a:r>
          </a:p>
          <a:p>
            <a:r>
              <a:rPr lang="fr-FR" b="1" dirty="0" smtClean="0"/>
              <a:t> </a:t>
            </a:r>
          </a:p>
          <a:p>
            <a:r>
              <a:rPr lang="fr-FR" b="1" dirty="0" smtClean="0"/>
              <a:t> 1. Sur le XXIème siècle (Impact du changement climatique)</a:t>
            </a:r>
          </a:p>
          <a:p>
            <a:r>
              <a:rPr lang="fr-FR" b="1" dirty="0"/>
              <a:t> </a:t>
            </a:r>
            <a:r>
              <a:rPr lang="fr-FR" b="1" dirty="0" smtClean="0"/>
              <a:t>2. A l’échéance saisonnière (</a:t>
            </a:r>
            <a:r>
              <a:rPr lang="fr-FR" b="1" dirty="0" smtClean="0">
                <a:sym typeface="Wingdings" panose="05000000000000000000" pitchFamily="2" charset="2"/>
              </a:rPr>
              <a:t></a:t>
            </a:r>
            <a:r>
              <a:rPr lang="fr-FR" b="1" dirty="0" smtClean="0"/>
              <a:t>prévisions saisonnières)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646530"/>
            <a:ext cx="5700946" cy="1147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45224"/>
            <a:ext cx="2401849" cy="6743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ANd9GcSpHAca8btUJugtdxVe4kw0u8VOFQrQ_2P8Xa_gmHnMd2SqeLD8G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34" y="5700697"/>
            <a:ext cx="992435" cy="8377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18" y="5428463"/>
            <a:ext cx="1393086" cy="9542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Résultat de recherche d'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62" y="5403652"/>
            <a:ext cx="2857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"/>
    </mc:Choice>
    <mc:Fallback xmlns="">
      <p:transition spd="slow" advTm="11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13424" r="8714" b="8854"/>
          <a:stretch/>
        </p:blipFill>
        <p:spPr bwMode="auto">
          <a:xfrm>
            <a:off x="4756993" y="1340768"/>
            <a:ext cx="4392488" cy="3172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47713"/>
            <a:ext cx="3287275" cy="2337671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610853"/>
            <a:ext cx="3218302" cy="2277674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08" y="4613039"/>
            <a:ext cx="3078696" cy="2244961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7"/>
          <a:srcRect l="49977" t="62004" r="4257" b="14139"/>
          <a:stretch/>
        </p:blipFill>
        <p:spPr bwMode="auto">
          <a:xfrm>
            <a:off x="315575" y="3011835"/>
            <a:ext cx="4417060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1555" y="23897"/>
            <a:ext cx="79848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1. Etudes d’impact du changement climatique sur le XXI siècle</a:t>
            </a:r>
          </a:p>
          <a:p>
            <a:endParaRPr lang="fr-FR" dirty="0"/>
          </a:p>
          <a:p>
            <a:r>
              <a:rPr lang="fr-FR" dirty="0" smtClean="0"/>
              <a:t>Réalisation via stages Master</a:t>
            </a:r>
          </a:p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travaux préliminaires (M2 </a:t>
            </a:r>
            <a:r>
              <a:rPr lang="fr-FR" dirty="0" err="1" smtClean="0"/>
              <a:t>Ryma</a:t>
            </a:r>
            <a:r>
              <a:rPr lang="fr-FR" dirty="0" smtClean="0"/>
              <a:t> </a:t>
            </a:r>
            <a:r>
              <a:rPr lang="fr-FR" dirty="0" err="1" smtClean="0"/>
              <a:t>Aissat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7604" y="1547500"/>
            <a:ext cx="462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</a:rPr>
              <a:t>Impact sur les nappes analysé via</a:t>
            </a:r>
          </a:p>
          <a:p>
            <a:r>
              <a:rPr lang="fr-FR" b="1" dirty="0" smtClean="0"/>
              <a:t> l’indice piézométrique standardisé</a:t>
            </a:r>
            <a:r>
              <a:rPr lang="fr-FR" dirty="0" smtClean="0"/>
              <a:t>,</a:t>
            </a:r>
          </a:p>
          <a:p>
            <a:r>
              <a:rPr lang="fr-FR" dirty="0" smtClean="0"/>
              <a:t>maintenant utilisé pour le BSH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697395" y="2013515"/>
            <a:ext cx="6119195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Poursuite dans le cadre de la convention: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Plus de projections (y compris sur d’autres scénarios RCP)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Intégration des impacts  de l’évolution des prélèvements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Vérification de la pertinence des indicateurs avec les gestionnaires de l’eau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185764" y="6283106"/>
            <a:ext cx="94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Très bas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44008" y="627018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bas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53635" y="6021288"/>
            <a:ext cx="133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 autour de</a:t>
            </a:r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 la moyenne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2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78"/>
    </mc:Choice>
    <mc:Fallback xmlns="">
      <p:transition spd="slow" advTm="13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91555" y="23897"/>
            <a:ext cx="6209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. Prévision saisonnière des eaux souterraines: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39552" y="548680"/>
            <a:ext cx="87438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nappes aquifères sont caractérisées par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Un effet mémoire pouvant dépasser plusieurs mois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Un effet filtre </a:t>
            </a:r>
            <a:r>
              <a:rPr lang="fr-FR" dirty="0" smtClean="0">
                <a:sym typeface="Wingdings" panose="05000000000000000000" pitchFamily="2" charset="2"/>
              </a:rPr>
              <a:t>(toutes les précipitations n’impactent pas les nappes)</a:t>
            </a:r>
          </a:p>
          <a:p>
            <a:pPr marL="285750" indent="-285750">
              <a:buFont typeface="Wingdings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Fort potentiel de la prévision saisonnière</a:t>
            </a:r>
          </a:p>
          <a:p>
            <a:pPr marL="285750" indent="-285750">
              <a:buFont typeface="Wingdings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Fort intérêt pour les étiages, mais, aussi pour qualifier le risque de certaines inondations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>
              <a:sym typeface="Wingdings" panose="05000000000000000000" pitchFamily="2" charset="2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53194" y="2113692"/>
            <a:ext cx="7159164" cy="4627676"/>
            <a:chOff x="653194" y="2113692"/>
            <a:chExt cx="7159164" cy="4627676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1331640" y="2629943"/>
              <a:ext cx="6480718" cy="4111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53194" y="2113692"/>
              <a:ext cx="7128790" cy="523220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400" i="0" strike="noStrike" kern="1200" cap="none" spc="0" baseline="0" dirty="0" smtClean="0">
                  <a:solidFill>
                    <a:srgbClr val="000000"/>
                  </a:solidFill>
                  <a:uFillTx/>
                  <a:latin typeface="Tahoma" pitchFamily="34"/>
                  <a:ea typeface="Tahoma" pitchFamily="34"/>
                  <a:cs typeface="Tahoma" pitchFamily="34"/>
                </a:rPr>
                <a:t>Prévision à 7 mois du niveau piézométrique</a:t>
              </a:r>
              <a:r>
                <a:rPr lang="fr-FR" sz="1400" i="0" strike="noStrike" kern="1200" cap="none" spc="0" dirty="0" smtClean="0">
                  <a:solidFill>
                    <a:srgbClr val="000000"/>
                  </a:solidFill>
                  <a:uFillTx/>
                  <a:latin typeface="Tahoma" pitchFamily="34"/>
                  <a:ea typeface="Tahoma" pitchFamily="34"/>
                  <a:cs typeface="Tahoma" pitchFamily="34"/>
                </a:rPr>
                <a:t> à </a:t>
              </a:r>
              <a:r>
                <a:rPr lang="fr-FR" sz="1400" i="0" strike="noStrike" kern="1200" cap="none" spc="0" dirty="0" err="1" smtClean="0">
                  <a:solidFill>
                    <a:srgbClr val="000000"/>
                  </a:solidFill>
                  <a:uFillTx/>
                  <a:latin typeface="Tahoma" pitchFamily="34"/>
                  <a:ea typeface="Tahoma" pitchFamily="34"/>
                  <a:cs typeface="Tahoma" pitchFamily="34"/>
                </a:rPr>
                <a:t>Haravesnes</a:t>
              </a:r>
              <a:r>
                <a:rPr lang="fr-FR" sz="1400" i="0" strike="noStrike" kern="1200" cap="none" spc="0" dirty="0" smtClean="0">
                  <a:solidFill>
                    <a:srgbClr val="000000"/>
                  </a:solidFill>
                  <a:uFillTx/>
                  <a:latin typeface="Tahoma" pitchFamily="34"/>
                  <a:ea typeface="Tahoma" pitchFamily="34"/>
                  <a:cs typeface="Tahoma" pitchFamily="34"/>
                </a:rPr>
                <a:t> (Picardie) </a:t>
              </a:r>
              <a:r>
                <a:rPr lang="fr-FR" sz="1400" i="0" strike="noStrike" kern="1200" cap="none" spc="0" baseline="0" dirty="0" smtClean="0">
                  <a:solidFill>
                    <a:srgbClr val="000000"/>
                  </a:solidFill>
                  <a:uFillTx/>
                  <a:latin typeface="Tahoma" pitchFamily="34"/>
                  <a:ea typeface="Tahoma" pitchFamily="34"/>
                  <a:cs typeface="Tahoma" pitchFamily="34"/>
                </a:rPr>
                <a:t>à partir de</a:t>
              </a:r>
              <a:r>
                <a:rPr lang="fr-FR" sz="1400" i="0" strike="noStrike" kern="1200" cap="none" spc="0" dirty="0" smtClean="0">
                  <a:solidFill>
                    <a:srgbClr val="000000"/>
                  </a:solidFill>
                  <a:uFillTx/>
                  <a:latin typeface="Tahoma" pitchFamily="34"/>
                  <a:ea typeface="Tahoma" pitchFamily="34"/>
                  <a:cs typeface="Tahoma" pitchFamily="34"/>
                </a:rPr>
                <a:t> chroniques de précipitations passées</a:t>
              </a:r>
              <a:endParaRPr lang="fr-FR" sz="1400" i="0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645024"/>
              <a:ext cx="1221577" cy="43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à coins arrondis 13"/>
          <p:cNvSpPr/>
          <p:nvPr/>
        </p:nvSpPr>
        <p:spPr>
          <a:xfrm>
            <a:off x="2987824" y="4509120"/>
            <a:ext cx="3744416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va ici utiliser les prévisions saisonnières ARPEGE-Système 3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3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84"/>
    </mc:Choice>
    <mc:Fallback xmlns="">
      <p:transition spd="slow" advTm="8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852738"/>
            <a:ext cx="30591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modif_pre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7472" b="4039"/>
          <a:stretch>
            <a:fillRect/>
          </a:stretch>
        </p:blipFill>
        <p:spPr bwMode="auto">
          <a:xfrm>
            <a:off x="481013" y="26155650"/>
            <a:ext cx="52974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odif_ev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503" b="3984"/>
          <a:stretch>
            <a:fillRect/>
          </a:stretch>
        </p:blipFill>
        <p:spPr bwMode="auto">
          <a:xfrm>
            <a:off x="493713" y="2961005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modif_infi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472" b="4039"/>
          <a:stretch>
            <a:fillRect/>
          </a:stretch>
        </p:blipFill>
        <p:spPr bwMode="auto">
          <a:xfrm>
            <a:off x="481013" y="3308350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modif_pre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7472" b="4039"/>
          <a:stretch>
            <a:fillRect/>
          </a:stretch>
        </p:blipFill>
        <p:spPr bwMode="auto">
          <a:xfrm>
            <a:off x="696913" y="26371550"/>
            <a:ext cx="52974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modif_ev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503" b="3984"/>
          <a:stretch>
            <a:fillRect/>
          </a:stretch>
        </p:blipFill>
        <p:spPr bwMode="auto">
          <a:xfrm>
            <a:off x="709613" y="2982595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modif_infi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472" b="4039"/>
          <a:stretch>
            <a:fillRect/>
          </a:stretch>
        </p:blipFill>
        <p:spPr bwMode="auto">
          <a:xfrm>
            <a:off x="696913" y="3329940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modif_pre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7472" b="4039"/>
          <a:stretch>
            <a:fillRect/>
          </a:stretch>
        </p:blipFill>
        <p:spPr bwMode="auto">
          <a:xfrm>
            <a:off x="912813" y="26587450"/>
            <a:ext cx="52974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modif_ev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503" b="3984"/>
          <a:stretch>
            <a:fillRect/>
          </a:stretch>
        </p:blipFill>
        <p:spPr bwMode="auto">
          <a:xfrm>
            <a:off x="925513" y="3004185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modif_infi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472" b="4039"/>
          <a:stretch>
            <a:fillRect/>
          </a:stretch>
        </p:blipFill>
        <p:spPr bwMode="auto">
          <a:xfrm>
            <a:off x="912813" y="3351530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modif_pre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7472" b="4039"/>
          <a:stretch>
            <a:fillRect/>
          </a:stretch>
        </p:blipFill>
        <p:spPr bwMode="auto">
          <a:xfrm>
            <a:off x="1128713" y="26803350"/>
            <a:ext cx="52974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modif_ev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503" b="3984"/>
          <a:stretch>
            <a:fillRect/>
          </a:stretch>
        </p:blipFill>
        <p:spPr bwMode="auto">
          <a:xfrm>
            <a:off x="1141413" y="3025775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 descr="modif_infi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472" b="4039"/>
          <a:stretch>
            <a:fillRect/>
          </a:stretch>
        </p:blipFill>
        <p:spPr bwMode="auto">
          <a:xfrm>
            <a:off x="1128713" y="3373120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 descr="modif_pre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7472" b="4039"/>
          <a:stretch>
            <a:fillRect/>
          </a:stretch>
        </p:blipFill>
        <p:spPr bwMode="auto">
          <a:xfrm>
            <a:off x="1344613" y="27019250"/>
            <a:ext cx="52974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 descr="modif_ev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503" b="3984"/>
          <a:stretch>
            <a:fillRect/>
          </a:stretch>
        </p:blipFill>
        <p:spPr bwMode="auto">
          <a:xfrm>
            <a:off x="1357313" y="3047365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 descr="modif_infi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472" b="4039"/>
          <a:stretch>
            <a:fillRect/>
          </a:stretch>
        </p:blipFill>
        <p:spPr bwMode="auto">
          <a:xfrm>
            <a:off x="1344613" y="3394710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 descr="modif_ev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503" b="3984"/>
          <a:stretch>
            <a:fillRect/>
          </a:stretch>
        </p:blipFill>
        <p:spPr bwMode="auto">
          <a:xfrm>
            <a:off x="1573213" y="30689550"/>
            <a:ext cx="528478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0" name="Text Box 21"/>
          <p:cNvSpPr txBox="1">
            <a:spLocks noChangeArrowheads="1"/>
          </p:cNvSpPr>
          <p:nvPr/>
        </p:nvSpPr>
        <p:spPr bwMode="auto">
          <a:xfrm>
            <a:off x="431800" y="1773238"/>
            <a:ext cx="8385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2000" dirty="0">
                <a:latin typeface="Calibri" pitchFamily="34" charset="0"/>
              </a:rPr>
              <a:t>Capacité de prévision des débits estivaux dès le mois de Mai (3 mois à l’avance)</a:t>
            </a: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666750" y="630713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400" dirty="0">
                <a:solidFill>
                  <a:srgbClr val="0070C0"/>
                </a:solidFill>
              </a:rPr>
              <a:t>Stéphanie </a:t>
            </a:r>
            <a:r>
              <a:rPr lang="fr-FR" altLang="fr-FR" sz="1400" dirty="0" err="1">
                <a:solidFill>
                  <a:srgbClr val="0070C0"/>
                </a:solidFill>
              </a:rPr>
              <a:t>Singla</a:t>
            </a:r>
            <a:r>
              <a:rPr lang="fr-FR" altLang="fr-FR" sz="1400" dirty="0">
                <a:solidFill>
                  <a:srgbClr val="0070C0"/>
                </a:solidFill>
              </a:rPr>
              <a:t>, thèse, 2012</a:t>
            </a:r>
          </a:p>
        </p:txBody>
      </p:sp>
      <p:pic>
        <p:nvPicPr>
          <p:cNvPr id="2562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2" y="2303463"/>
            <a:ext cx="350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5449888"/>
            <a:ext cx="5448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 Box 28"/>
          <p:cNvSpPr txBox="1">
            <a:spLocks noChangeArrowheads="1"/>
          </p:cNvSpPr>
          <p:nvPr/>
        </p:nvSpPr>
        <p:spPr bwMode="auto">
          <a:xfrm>
            <a:off x="1458912" y="5889625"/>
            <a:ext cx="187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>
                <a:latin typeface="Calibri" pitchFamily="34" charset="0"/>
              </a:rPr>
              <a:t>Faible prévisibilité</a:t>
            </a:r>
          </a:p>
        </p:txBody>
      </p:sp>
      <p:sp>
        <p:nvSpPr>
          <p:cNvPr id="25625" name="Text Box 29"/>
          <p:cNvSpPr txBox="1">
            <a:spLocks noChangeArrowheads="1"/>
          </p:cNvSpPr>
          <p:nvPr/>
        </p:nvSpPr>
        <p:spPr bwMode="auto">
          <a:xfrm>
            <a:off x="6375400" y="5942013"/>
            <a:ext cx="181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>
                <a:latin typeface="Calibri" pitchFamily="34" charset="0"/>
              </a:rPr>
              <a:t>Forte prévisibilité</a:t>
            </a:r>
          </a:p>
        </p:txBody>
      </p:sp>
      <p:sp>
        <p:nvSpPr>
          <p:cNvPr id="25626" name="Text Box 30"/>
          <p:cNvSpPr txBox="1">
            <a:spLocks noChangeArrowheads="1"/>
          </p:cNvSpPr>
          <p:nvPr/>
        </p:nvSpPr>
        <p:spPr bwMode="auto">
          <a:xfrm>
            <a:off x="6642100" y="2649538"/>
            <a:ext cx="2108200" cy="203132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dirty="0" smtClean="0">
                <a:latin typeface="Calibri" pitchFamily="34" charset="0"/>
              </a:rPr>
              <a:t>La Prévisibilité des débits d’été est améliorée sur le bassin de la </a:t>
            </a:r>
            <a:r>
              <a:rPr lang="fr-FR" altLang="fr-FR" dirty="0">
                <a:latin typeface="Calibri" pitchFamily="34" charset="0"/>
              </a:rPr>
              <a:t>Seine grâce à la prise en compte explicite des aquifères</a:t>
            </a:r>
          </a:p>
        </p:txBody>
      </p:sp>
      <p:sp>
        <p:nvSpPr>
          <p:cNvPr id="25627" name="Text Box 32"/>
          <p:cNvSpPr txBox="1">
            <a:spLocks noChangeArrowheads="1"/>
          </p:cNvSpPr>
          <p:nvPr/>
        </p:nvSpPr>
        <p:spPr bwMode="auto">
          <a:xfrm>
            <a:off x="481013" y="639510"/>
            <a:ext cx="67744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2000" dirty="0" smtClean="0">
                <a:latin typeface="Calibri" pitchFamily="34" charset="0"/>
              </a:rPr>
              <a:t>Evidence du potentiel des prévisions saisonnières des aquifères</a:t>
            </a:r>
            <a:endParaRPr lang="fr-FR" altLang="fr-FR" sz="2000" dirty="0">
              <a:latin typeface="Calibri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1555" y="23897"/>
            <a:ext cx="620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. Prévision saisonnière des eaux souterraines: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71525" y="4869160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Modèle SIM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7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2"/>
    </mc:Choice>
    <mc:Fallback xmlns="">
      <p:transition spd="slow" advTm="4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0" grpId="0"/>
      <p:bldP spid="25621" grpId="0"/>
      <p:bldP spid="25624" grpId="0"/>
      <p:bldP spid="25625" grpId="0"/>
      <p:bldP spid="2562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306" r="17031" b="38750"/>
          <a:stretch/>
        </p:blipFill>
        <p:spPr bwMode="auto">
          <a:xfrm>
            <a:off x="1187624" y="3035001"/>
            <a:ext cx="7677150" cy="356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050" y="764704"/>
            <a:ext cx="9217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Dans le cadre de la convention: </a:t>
            </a:r>
            <a:endParaRPr lang="fr-FR" b="1" dirty="0"/>
          </a:p>
          <a:p>
            <a:pPr lvl="1"/>
            <a:r>
              <a:rPr lang="fr-FR" dirty="0" smtClean="0"/>
              <a:t>Etude permise par le recrutement d’un post-doc : début en Janvier 2018</a:t>
            </a:r>
          </a:p>
          <a:p>
            <a:pPr lvl="1"/>
            <a:r>
              <a:rPr lang="fr-FR" dirty="0" smtClean="0"/>
              <a:t>Méthodes: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O</a:t>
            </a:r>
            <a:r>
              <a:rPr lang="fr-FR" dirty="0" smtClean="0"/>
              <a:t>n partira de prévisions saisonnières  hydrométéorologiques réalisées dans le cadre du projet Européen EUPORIAS, basées sur ARPEGE Système 3.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On réalisera les prévisions dans le passé avec </a:t>
            </a:r>
            <a:r>
              <a:rPr lang="fr-FR" dirty="0" err="1" smtClean="0"/>
              <a:t>Aqui</a:t>
            </a:r>
            <a:r>
              <a:rPr lang="fr-FR" dirty="0" smtClean="0"/>
              <a:t>-FR afin de qualifier les prévisions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On déterminera les indicateurs (niveaux, dépassement de seuils) en collaboration avec les gestionnaires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1555" y="23897"/>
            <a:ext cx="620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. Prévision saisonnière des eaux souterraines: 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619672" y="3933056"/>
            <a:ext cx="6264696" cy="14401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L’objectif est ici de démontrer l’intérêt et la faisabilité</a:t>
            </a:r>
          </a:p>
          <a:p>
            <a:pPr algn="ctr"/>
            <a:r>
              <a:rPr lang="fr-FR" dirty="0" smtClean="0"/>
              <a:t>La mise en opérationnel sera possible, grâce à un suivi en temps réel, et au développement de méthodes d’assimilation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641268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smtClean="0">
                <a:solidFill>
                  <a:srgbClr val="00B0F0"/>
                </a:solidFill>
              </a:rPr>
              <a:t>Viel et al., 2016</a:t>
            </a:r>
            <a:endParaRPr lang="fr-FR" altLang="fr-FR" b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1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93"/>
    </mc:Choice>
    <mc:Fallback xmlns="">
      <p:transition spd="slow" advTm="19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2818" r="11639" b="7031"/>
          <a:stretch>
            <a:fillRect/>
          </a:stretch>
        </p:blipFill>
        <p:spPr bwMode="auto">
          <a:xfrm>
            <a:off x="2017817" y="2384524"/>
            <a:ext cx="6514623" cy="442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20" y="-27384"/>
            <a:ext cx="780561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Pourquoi s’intéresser aux eaux souterraines ?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En France,  l’eau souterraine  c’est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~ 1/3 prélèvements en eau (hors énergie)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 ~2/3 prélèvements en eau potable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L’eau souterraine contribue aux débits des rivières</a:t>
            </a:r>
          </a:p>
          <a:p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 10 à 80% en moyenne annuelle</a:t>
            </a:r>
          </a:p>
          <a:p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 souvent plus de 50% des débits d’étiage</a:t>
            </a:r>
          </a:p>
          <a:p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  permet une réduction des crues (~1/3 pour la Seine à Paris)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ym typeface="Wingdings" panose="05000000000000000000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4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"/>
    </mc:Choice>
    <mc:Fallback xmlns="">
      <p:transition spd="slow" advTm="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-27384"/>
            <a:ext cx="780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Que savons nous des eaux souterraines en France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36512" y="404664"/>
            <a:ext cx="60475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/>
              <a:t>Sur les temps courts:</a:t>
            </a:r>
            <a:r>
              <a:rPr lang="fr-FR" dirty="0" smtClean="0"/>
              <a:t> suivi des masses d’eaux souterraines… </a:t>
            </a:r>
          </a:p>
          <a:p>
            <a:r>
              <a:rPr lang="fr-FR" dirty="0"/>
              <a:t>	</a:t>
            </a:r>
            <a:r>
              <a:rPr lang="fr-FR" dirty="0" smtClean="0"/>
              <a:t>Pas de prévisions (sauf initiative locale)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t="9643" r="16505" b="12789"/>
          <a:stretch/>
        </p:blipFill>
        <p:spPr bwMode="auto">
          <a:xfrm>
            <a:off x="323528" y="1133752"/>
            <a:ext cx="8135962" cy="531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9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1"/>
    </mc:Choice>
    <mc:Fallback xmlns="">
      <p:transition spd="slow" advTm="2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-27384"/>
            <a:ext cx="780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Que savons nous des eaux souterraines en France ?</a:t>
            </a:r>
          </a:p>
        </p:txBody>
      </p:sp>
      <p:pic>
        <p:nvPicPr>
          <p:cNvPr id="6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7277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1775" y="700707"/>
            <a:ext cx="837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FR" altLang="fr-FR" dirty="0" smtClean="0"/>
              <a:t>Seulement 377 </a:t>
            </a:r>
            <a:r>
              <a:rPr lang="fr-FR" altLang="fr-FR" dirty="0"/>
              <a:t>piézomètres </a:t>
            </a:r>
            <a:r>
              <a:rPr lang="fr-FR" altLang="fr-FR" dirty="0" smtClean="0"/>
              <a:t>avec plus de 25 ans de chroniques</a:t>
            </a:r>
            <a:endParaRPr lang="fr-FR" altLang="fr-FR" dirty="0"/>
          </a:p>
          <a:p>
            <a:endParaRPr lang="fr-FR" alt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539552" y="5949280"/>
            <a:ext cx="5396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13.0 % baisse significative pour au moins une méthode </a:t>
            </a:r>
            <a:r>
              <a:rPr lang="fr-FR" altLang="fr-FR" dirty="0"/>
              <a:t/>
            </a:r>
            <a:br>
              <a:rPr lang="fr-FR" altLang="fr-FR" dirty="0"/>
            </a:br>
            <a:r>
              <a:rPr lang="fr-FR" altLang="fr-FR" dirty="0">
                <a:solidFill>
                  <a:srgbClr val="FF0000"/>
                </a:solidFill>
              </a:rPr>
              <a:t>10.5 % hausse significative pour au moins une </a:t>
            </a:r>
            <a:r>
              <a:rPr lang="fr-FR" altLang="fr-FR" dirty="0" smtClean="0">
                <a:solidFill>
                  <a:srgbClr val="FF0000"/>
                </a:solidFill>
              </a:rPr>
              <a:t>méthode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16216" y="6410945"/>
            <a:ext cx="24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err="1" smtClean="0">
                <a:solidFill>
                  <a:srgbClr val="00B0F0"/>
                </a:solidFill>
              </a:rPr>
              <a:t>Vernoux</a:t>
            </a:r>
            <a:r>
              <a:rPr lang="fr-FR" altLang="fr-FR" b="1" dirty="0" smtClean="0">
                <a:solidFill>
                  <a:srgbClr val="00B0F0"/>
                </a:solidFill>
              </a:rPr>
              <a:t> et Seguin, 2012</a:t>
            </a:r>
            <a:endParaRPr lang="fr-FR" altLang="fr-FR" b="1" dirty="0">
              <a:solidFill>
                <a:srgbClr val="00B0F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6512" y="404664"/>
            <a:ext cx="225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/>
              <a:t>Sur les temps longs:</a:t>
            </a:r>
            <a:endParaRPr lang="fr-FR" sz="2000" u="sng" dirty="0"/>
          </a:p>
        </p:txBody>
      </p:sp>
    </p:spTree>
    <p:extLst>
      <p:ext uri="{BB962C8B-B14F-4D97-AF65-F5344CB8AC3E}">
        <p14:creationId xmlns:p14="http://schemas.microsoft.com/office/powerpoint/2010/main" val="11651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"/>
    </mc:Choice>
    <mc:Fallback xmlns="">
      <p:transition spd="slow" advTm="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851920" y="1566176"/>
            <a:ext cx="6049842" cy="4983849"/>
            <a:chOff x="1927" y="1298"/>
            <a:chExt cx="3629" cy="2858"/>
          </a:xfrm>
        </p:grpSpPr>
        <p:pic>
          <p:nvPicPr>
            <p:cNvPr id="5" name="Picture 12" descr="POC_Sein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3" t="2934" r="11113" b="4932"/>
            <a:stretch>
              <a:fillRect/>
            </a:stretch>
          </p:blipFill>
          <p:spPr bwMode="auto">
            <a:xfrm>
              <a:off x="1927" y="1298"/>
              <a:ext cx="3629" cy="2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Rabattement_CRAIE_MOYE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4" t="5569" r="12738" b="5292"/>
            <a:stretch>
              <a:fillRect/>
            </a:stretch>
          </p:blipFill>
          <p:spPr bwMode="auto">
            <a:xfrm>
              <a:off x="3333" y="1616"/>
              <a:ext cx="1089" cy="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2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" y="2523"/>
              <a:ext cx="544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evol_piezo_explore2070_ArpA1B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797"/>
              <a:ext cx="514" cy="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 2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51" y="3420151"/>
            <a:ext cx="715697" cy="22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2" name="Picture 7" descr="W:\8Jours\Conférence Eau et changement climatique\12013_Conf-Eau-chgt-clim_slide-masque_DEF_02-10-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82443" r="68515" b="10777"/>
          <a:stretch>
            <a:fillRect/>
          </a:stretch>
        </p:blipFill>
        <p:spPr bwMode="auto">
          <a:xfrm>
            <a:off x="493534" y="5810261"/>
            <a:ext cx="40306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51520" y="-27384"/>
            <a:ext cx="780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Que savons nous des eaux souterraines en France 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-36512" y="404664"/>
            <a:ext cx="225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/>
              <a:t>Sur les temps longs:</a:t>
            </a:r>
            <a:endParaRPr lang="fr-FR" sz="2000" u="sng" dirty="0"/>
          </a:p>
        </p:txBody>
      </p:sp>
      <p:sp>
        <p:nvSpPr>
          <p:cNvPr id="2" name="ZoneTexte 1"/>
          <p:cNvSpPr txBox="1"/>
          <p:nvPr/>
        </p:nvSpPr>
        <p:spPr>
          <a:xfrm>
            <a:off x="35496" y="836712"/>
            <a:ext cx="739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analyse nationale de l’impact du CC lors du projet Explore 2070 (MEDDE)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2060848"/>
            <a:ext cx="3816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Difficultés d’inter-comparaison liées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à l’utilisation de différentes méthodes pour estimer les impacts (bilan hydrique, conditions initiales…)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Impact en termes d’évolution de la profondeur des nappes peu parlant…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214151" y="306935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(m)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9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0"/>
    </mc:Choice>
    <mc:Fallback xmlns="">
      <p:transition spd="slow" advTm="5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07" y="836712"/>
            <a:ext cx="4522820" cy="4896544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35496" y="5665914"/>
            <a:ext cx="5832648" cy="1147461"/>
            <a:chOff x="251520" y="4325273"/>
            <a:chExt cx="8178932" cy="2349029"/>
          </a:xfrm>
        </p:grpSpPr>
        <p:sp>
          <p:nvSpPr>
            <p:cNvPr id="6" name="Rectangle 5"/>
            <p:cNvSpPr/>
            <p:nvPr/>
          </p:nvSpPr>
          <p:spPr>
            <a:xfrm>
              <a:off x="251520" y="4325273"/>
              <a:ext cx="7994251" cy="2349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251520" y="4325273"/>
              <a:ext cx="7765454" cy="2331542"/>
              <a:chOff x="971600" y="3024187"/>
              <a:chExt cx="7765454" cy="2331542"/>
            </a:xfrm>
            <a:solidFill>
              <a:schemeClr val="bg1"/>
            </a:solidFill>
          </p:grpSpPr>
          <p:pic>
            <p:nvPicPr>
              <p:cNvPr id="8" name="Picture 6" descr="log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3201987"/>
                <a:ext cx="1928813" cy="790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logo-lhyges_ya_10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3139367"/>
                <a:ext cx="1788790" cy="9420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6" descr="Logo Geoscience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3257" y="3367793"/>
                <a:ext cx="1837556" cy="6247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 descr="ANd9GcSpHAca8btUJugtdxVe4kw0u8VOFQrQ_2P8Xa_gmHnMd2SqeLD8Gw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859" y="3024187"/>
                <a:ext cx="785812" cy="968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4325273"/>
                <a:ext cx="1905000" cy="9715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118" y="4077072"/>
                <a:ext cx="1278657" cy="1278657"/>
              </a:xfrm>
              <a:prstGeom prst="rect">
                <a:avLst/>
              </a:prstGeom>
              <a:grpFill/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937" y="4187173"/>
                <a:ext cx="1516876" cy="1152641"/>
              </a:xfrm>
              <a:prstGeom prst="rect">
                <a:avLst/>
              </a:prstGeom>
              <a:grpFill/>
            </p:spPr>
          </p:pic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7" t="16349" r="66849" b="69682"/>
            <a:stretch/>
          </p:blipFill>
          <p:spPr bwMode="auto">
            <a:xfrm>
              <a:off x="5814706" y="5633163"/>
              <a:ext cx="2615746" cy="957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ZoneTexte 16"/>
          <p:cNvSpPr txBox="1"/>
          <p:nvPr/>
        </p:nvSpPr>
        <p:spPr>
          <a:xfrm>
            <a:off x="6084168" y="6241450"/>
            <a:ext cx="293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smtClean="0">
                <a:solidFill>
                  <a:srgbClr val="00B0F0"/>
                </a:solidFill>
              </a:rPr>
              <a:t>www.metis.upmc.fr/~aqui-fr</a:t>
            </a:r>
            <a:endParaRPr lang="fr-FR" altLang="fr-FR" b="1" dirty="0">
              <a:solidFill>
                <a:srgbClr val="00B0F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6274" y="1286236"/>
            <a:ext cx="44874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fr-FR" altLang="fr-FR" b="1" dirty="0">
                <a:latin typeface="Calibri" pitchFamily="34" charset="0"/>
              </a:rPr>
              <a:t>Capitaliser</a:t>
            </a:r>
            <a:r>
              <a:rPr lang="fr-FR" altLang="fr-FR" dirty="0">
                <a:latin typeface="Calibri" pitchFamily="34" charset="0"/>
              </a:rPr>
              <a:t> les efforts de modélisations hydrogéologiques </a:t>
            </a:r>
            <a:r>
              <a:rPr lang="fr-FR" altLang="fr-FR" dirty="0" smtClean="0">
                <a:latin typeface="Calibri" pitchFamily="34" charset="0"/>
              </a:rPr>
              <a:t>régionales</a:t>
            </a:r>
          </a:p>
          <a:p>
            <a:pPr>
              <a:buFontTx/>
              <a:buChar char="•"/>
            </a:pPr>
            <a:endParaRPr lang="fr-FR" altLang="fr-FR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fr-FR" altLang="fr-FR" dirty="0">
                <a:latin typeface="Calibri" pitchFamily="34" charset="0"/>
              </a:rPr>
              <a:t> </a:t>
            </a:r>
            <a:r>
              <a:rPr lang="fr-FR" altLang="fr-FR" b="1" dirty="0">
                <a:latin typeface="Calibri" pitchFamily="34" charset="0"/>
              </a:rPr>
              <a:t>Connecter </a:t>
            </a:r>
            <a:r>
              <a:rPr lang="fr-FR" altLang="fr-FR" dirty="0">
                <a:latin typeface="Calibri" pitchFamily="34" charset="0"/>
              </a:rPr>
              <a:t>ces modélisations aux forçages météorologiques et </a:t>
            </a:r>
            <a:r>
              <a:rPr lang="fr-FR" altLang="fr-FR" dirty="0" smtClean="0">
                <a:latin typeface="Calibri" pitchFamily="34" charset="0"/>
              </a:rPr>
              <a:t>climatiques</a:t>
            </a:r>
          </a:p>
          <a:p>
            <a:pPr>
              <a:buFontTx/>
              <a:buChar char="•"/>
            </a:pPr>
            <a:endParaRPr lang="fr-FR" altLang="fr-FR" dirty="0" smtClean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fr-FR" altLang="fr-FR" dirty="0">
                <a:latin typeface="Calibri" pitchFamily="34" charset="0"/>
              </a:rPr>
              <a:t> </a:t>
            </a:r>
            <a:r>
              <a:rPr lang="fr-FR" altLang="fr-FR" b="1" dirty="0">
                <a:latin typeface="Calibri" pitchFamily="34" charset="0"/>
              </a:rPr>
              <a:t>Progresser </a:t>
            </a:r>
            <a:r>
              <a:rPr lang="fr-FR" altLang="fr-FR" b="1" dirty="0" smtClean="0">
                <a:latin typeface="Calibri" pitchFamily="34" charset="0"/>
              </a:rPr>
              <a:t>collectivement / Harmoniser </a:t>
            </a:r>
            <a:r>
              <a:rPr lang="fr-FR" altLang="fr-FR" dirty="0" smtClean="0">
                <a:latin typeface="Calibri" pitchFamily="34" charset="0"/>
              </a:rPr>
              <a:t>pour favoriser les comparaisons</a:t>
            </a:r>
            <a:endParaRPr lang="fr-FR" altLang="fr-FR" dirty="0">
              <a:latin typeface="Calibri" pitchFamily="34" charset="0"/>
            </a:endParaRPr>
          </a:p>
          <a:p>
            <a:endParaRPr lang="fr-FR" altLang="fr-FR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fr-FR" altLang="fr-FR" dirty="0">
                <a:latin typeface="Calibri" pitchFamily="34" charset="0"/>
              </a:rPr>
              <a:t> </a:t>
            </a:r>
            <a:r>
              <a:rPr lang="fr-FR" altLang="fr-FR" b="1" dirty="0">
                <a:latin typeface="Calibri" pitchFamily="34" charset="0"/>
              </a:rPr>
              <a:t>Faciliter l’accès aux résultats</a:t>
            </a:r>
            <a:r>
              <a:rPr lang="fr-FR" altLang="fr-FR" dirty="0">
                <a:latin typeface="Calibri" pitchFamily="34" charset="0"/>
              </a:rPr>
              <a:t> de ces applications hydrogéologiques fines échelles pour les services de </a:t>
            </a:r>
            <a:r>
              <a:rPr lang="fr-FR" altLang="fr-FR" dirty="0" smtClean="0">
                <a:latin typeface="Calibri" pitchFamily="34" charset="0"/>
              </a:rPr>
              <a:t>l’état</a:t>
            </a:r>
          </a:p>
          <a:p>
            <a:pPr>
              <a:buFontTx/>
              <a:buChar char="•"/>
            </a:pPr>
            <a:endParaRPr lang="fr-FR" altLang="fr-FR" dirty="0">
              <a:latin typeface="Calibri" pitchFamily="34" charset="0"/>
            </a:endParaRPr>
          </a:p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51520" y="-27384"/>
            <a:ext cx="780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Comment aller plus loin 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17241" y="404664"/>
            <a:ext cx="72741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Mise en commun des modélisations hydrogéologiques disponible en France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Projet </a:t>
            </a:r>
            <a:r>
              <a:rPr lang="fr-FR" sz="2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Aqui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-FR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32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5"/>
    </mc:Choice>
    <mc:Fallback xmlns="">
      <p:transition spd="slow" advTm="5248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07" y="836712"/>
            <a:ext cx="4522820" cy="48965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-27384"/>
            <a:ext cx="780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Comment aller plus loin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7241" y="404664"/>
            <a:ext cx="72741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Mise en commun des modélisations hydrogéologiques disponible en France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Projet </a:t>
            </a:r>
            <a:r>
              <a:rPr lang="fr-FR" sz="2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Aqui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-FR</a:t>
            </a:r>
            <a:endParaRPr lang="fr-FR" sz="2400" b="1" dirty="0">
              <a:solidFill>
                <a:srgbClr val="0070C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5496" y="5665914"/>
            <a:ext cx="5832648" cy="1147461"/>
            <a:chOff x="251520" y="4325273"/>
            <a:chExt cx="8178932" cy="2349029"/>
          </a:xfrm>
        </p:grpSpPr>
        <p:sp>
          <p:nvSpPr>
            <p:cNvPr id="6" name="Rectangle 5"/>
            <p:cNvSpPr/>
            <p:nvPr/>
          </p:nvSpPr>
          <p:spPr>
            <a:xfrm>
              <a:off x="251520" y="4325273"/>
              <a:ext cx="7994251" cy="2349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251520" y="4325273"/>
              <a:ext cx="7765454" cy="2331542"/>
              <a:chOff x="971600" y="3024187"/>
              <a:chExt cx="7765454" cy="2331542"/>
            </a:xfrm>
            <a:solidFill>
              <a:schemeClr val="bg1"/>
            </a:solidFill>
          </p:grpSpPr>
          <p:pic>
            <p:nvPicPr>
              <p:cNvPr id="8" name="Picture 6" descr="log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3201987"/>
                <a:ext cx="1928813" cy="790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logo-lhyges_ya_10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3139367"/>
                <a:ext cx="1788790" cy="9420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6" descr="Logo Geoscienc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3257" y="3367793"/>
                <a:ext cx="1837556" cy="6247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 descr="ANd9GcSpHAca8btUJugtdxVe4kw0u8VOFQrQ_2P8Xa_gmHnMd2SqeLD8Gw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859" y="3024187"/>
                <a:ext cx="785812" cy="968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4325273"/>
                <a:ext cx="1905000" cy="9715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118" y="4077072"/>
                <a:ext cx="1278657" cy="1278657"/>
              </a:xfrm>
              <a:prstGeom prst="rect">
                <a:avLst/>
              </a:prstGeom>
              <a:grpFill/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937" y="4187173"/>
                <a:ext cx="1516876" cy="1152641"/>
              </a:xfrm>
              <a:prstGeom prst="rect">
                <a:avLst/>
              </a:prstGeom>
              <a:grpFill/>
            </p:spPr>
          </p:pic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7" t="16349" r="66849" b="69682"/>
            <a:stretch/>
          </p:blipFill>
          <p:spPr bwMode="auto">
            <a:xfrm>
              <a:off x="5814706" y="5633163"/>
              <a:ext cx="2615746" cy="957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ZoneTexte 16"/>
          <p:cNvSpPr txBox="1"/>
          <p:nvPr/>
        </p:nvSpPr>
        <p:spPr>
          <a:xfrm>
            <a:off x="6084168" y="6241450"/>
            <a:ext cx="293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smtClean="0">
                <a:solidFill>
                  <a:srgbClr val="00B0F0"/>
                </a:solidFill>
              </a:rPr>
              <a:t>www.metis.upmc.fr/~aqui-fr</a:t>
            </a:r>
            <a:endParaRPr lang="fr-FR" altLang="fr-FR" b="1" dirty="0">
              <a:solidFill>
                <a:srgbClr val="00B0F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6" y="1389384"/>
            <a:ext cx="4740080" cy="42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3"/>
    </mc:Choice>
    <mc:Fallback xmlns="">
      <p:transition spd="slow" advTm="201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appe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FD3F9"/>
              </a:clrFrom>
              <a:clrTo>
                <a:srgbClr val="AFD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8786" r="14025" b="12236"/>
          <a:stretch/>
        </p:blipFill>
        <p:spPr bwMode="auto">
          <a:xfrm>
            <a:off x="60572" y="1361286"/>
            <a:ext cx="494347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186" r="18123"/>
          <a:stretch/>
        </p:blipFill>
        <p:spPr>
          <a:xfrm>
            <a:off x="5220073" y="1361286"/>
            <a:ext cx="3709260" cy="3467528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5065633" y="5464574"/>
            <a:ext cx="3709260" cy="1636834"/>
            <a:chOff x="5065633" y="5156024"/>
            <a:chExt cx="3709260" cy="1636834"/>
          </a:xfrm>
        </p:grpSpPr>
        <p:sp>
          <p:nvSpPr>
            <p:cNvPr id="4" name="ZoneTexte 3"/>
            <p:cNvSpPr txBox="1"/>
            <p:nvPr/>
          </p:nvSpPr>
          <p:spPr>
            <a:xfrm rot="18708877">
              <a:off x="4812901" y="5635190"/>
              <a:ext cx="8139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Très bas </a:t>
              </a:r>
              <a:endParaRPr lang="fr-FR" sz="1400" dirty="0"/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5065633" y="5156024"/>
              <a:ext cx="3709260" cy="1636834"/>
              <a:chOff x="5220073" y="4491309"/>
              <a:chExt cx="3709260" cy="163683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841" r="13033"/>
              <a:stretch/>
            </p:blipFill>
            <p:spPr>
              <a:xfrm rot="5400000">
                <a:off x="6941353" y="2770029"/>
                <a:ext cx="266700" cy="3709260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 rot="18708877">
                <a:off x="5625467" y="4841977"/>
                <a:ext cx="5164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 bas </a:t>
                </a:r>
                <a:endParaRPr lang="fr-FR" sz="1400" dirty="0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 rot="18708877">
                <a:off x="5327447" y="5107159"/>
                <a:ext cx="15255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Modérément  bas </a:t>
                </a:r>
                <a:endParaRPr lang="fr-FR" sz="1400" dirty="0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 rot="18708877">
                <a:off x="6297723" y="4894395"/>
                <a:ext cx="10776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Autour de</a:t>
                </a:r>
              </a:p>
              <a:p>
                <a:r>
                  <a:rPr lang="fr-FR" sz="1400" dirty="0" smtClean="0"/>
                  <a:t> la moyenne</a:t>
                </a:r>
                <a:endParaRPr lang="fr-FR" sz="1400" dirty="0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 rot="18708877">
                <a:off x="6365957" y="5169002"/>
                <a:ext cx="16105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Modérément  haut </a:t>
                </a:r>
                <a:endParaRPr lang="fr-FR" sz="1400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 rot="18708877">
                <a:off x="7547242" y="4841977"/>
                <a:ext cx="5613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haut </a:t>
                </a:r>
                <a:endParaRPr lang="fr-FR" sz="1400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 rot="18708877">
                <a:off x="7743205" y="5002136"/>
                <a:ext cx="898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Très haut </a:t>
                </a:r>
                <a:endParaRPr lang="fr-FR" sz="1400" dirty="0"/>
              </a:p>
            </p:txBody>
          </p:sp>
        </p:grpSp>
      </p:grpSp>
      <p:pic>
        <p:nvPicPr>
          <p:cNvPr id="15" name="Picture 6" descr="Nappe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FD3F9"/>
              </a:clrFrom>
              <a:clrTo>
                <a:srgbClr val="AFD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4" t="1315" r="-1" b="92947"/>
          <a:stretch/>
        </p:blipFill>
        <p:spPr bwMode="auto">
          <a:xfrm>
            <a:off x="0" y="1005337"/>
            <a:ext cx="914057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53888" r="80537" b="23833"/>
          <a:stretch/>
        </p:blipFill>
        <p:spPr bwMode="auto">
          <a:xfrm rot="5400000">
            <a:off x="6689539" y="3565797"/>
            <a:ext cx="302996" cy="352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51520" y="-27384"/>
            <a:ext cx="780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Comment aller plus loin 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17241" y="404664"/>
            <a:ext cx="72741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Mise en commun des modélisations hydrogéologiques disponible en France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Projet </a:t>
            </a:r>
            <a:r>
              <a:rPr lang="fr-FR" sz="2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Aqui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-FR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264861" y="6488668"/>
            <a:ext cx="293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smtClean="0">
                <a:solidFill>
                  <a:srgbClr val="00B0F0"/>
                </a:solidFill>
              </a:rPr>
              <a:t>www.metis.upmc.fr/~aqui-fr</a:t>
            </a:r>
            <a:endParaRPr lang="fr-FR" altLang="fr-FR" b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0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6"/>
    </mc:Choice>
    <mc:Fallback xmlns="">
      <p:transition spd="slow" advTm="5855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555" y="23897"/>
            <a:ext cx="805380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1. Etudes d’impact du changement climatique sur le XXI siècle</a:t>
            </a:r>
          </a:p>
          <a:p>
            <a:endParaRPr lang="fr-FR" dirty="0"/>
          </a:p>
          <a:p>
            <a:r>
              <a:rPr lang="fr-FR" sz="2000" dirty="0" smtClean="0"/>
              <a:t>Réalisation via stages Master</a:t>
            </a:r>
          </a:p>
        </p:txBody>
      </p:sp>
      <p:pic>
        <p:nvPicPr>
          <p:cNvPr id="4" name="Imag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50015" r="47639" b="5906"/>
          <a:stretch/>
        </p:blipFill>
        <p:spPr bwMode="auto">
          <a:xfrm>
            <a:off x="755576" y="3573422"/>
            <a:ext cx="3131801" cy="1946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5936" r="47351" b="49985"/>
          <a:stretch/>
        </p:blipFill>
        <p:spPr bwMode="auto">
          <a:xfrm>
            <a:off x="3707904" y="3593446"/>
            <a:ext cx="3152074" cy="1946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9" t="50015" r="15395" b="5906"/>
          <a:stretch/>
        </p:blipFill>
        <p:spPr bwMode="auto">
          <a:xfrm>
            <a:off x="6876256" y="3593446"/>
            <a:ext cx="2251764" cy="1946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5576" y="1087576"/>
            <a:ext cx="6759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travaux préliminaires (M2 </a:t>
            </a:r>
            <a:r>
              <a:rPr lang="fr-FR" dirty="0" err="1"/>
              <a:t>Ryma</a:t>
            </a:r>
            <a:r>
              <a:rPr lang="fr-FR" dirty="0"/>
              <a:t> </a:t>
            </a:r>
            <a:r>
              <a:rPr lang="fr-FR" dirty="0" err="1"/>
              <a:t>Aissat</a:t>
            </a:r>
            <a:r>
              <a:rPr lang="fr-FR" dirty="0" smtClean="0"/>
              <a:t>)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Utilisation de 3 projections  </a:t>
            </a:r>
            <a:r>
              <a:rPr lang="fr-FR" dirty="0">
                <a:sym typeface="Wingdings" panose="05000000000000000000" pitchFamily="2" charset="2"/>
              </a:rPr>
              <a:t>RCP8.5</a:t>
            </a:r>
            <a:r>
              <a:rPr lang="fr-FR" dirty="0" smtClean="0">
                <a:sym typeface="Wingdings" panose="05000000000000000000" pitchFamily="2" charset="2"/>
              </a:rPr>
              <a:t> régionalisées  par </a:t>
            </a:r>
            <a:r>
              <a:rPr lang="fr-FR" dirty="0" err="1" smtClean="0">
                <a:sym typeface="Wingdings" panose="05000000000000000000" pitchFamily="2" charset="2"/>
              </a:rPr>
              <a:t>Dayon</a:t>
            </a:r>
            <a:r>
              <a:rPr lang="fr-FR" dirty="0" smtClean="0">
                <a:sym typeface="Wingdings" panose="05000000000000000000" pitchFamily="2" charset="2"/>
              </a:rPr>
              <a:t> (2015)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Critères: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contraste important sur la recharge des nappes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Pas de trop fort biais sur le temps présent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37277" y="546324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Sec: -27%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716016" y="5468017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Médian : -15%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517363" y="5463245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Humide: +11%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982356" y="2668606"/>
            <a:ext cx="4931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Evolution du drainage en (mm/j) </a:t>
            </a:r>
            <a:br>
              <a:rPr lang="fr-FR" i="1" dirty="0" smtClean="0"/>
            </a:br>
            <a:r>
              <a:rPr lang="fr-FR" i="1" dirty="0" smtClean="0"/>
              <a:t>sur la période 2070 </a:t>
            </a:r>
            <a:r>
              <a:rPr lang="fr-FR" i="1" dirty="0"/>
              <a:t>-</a:t>
            </a:r>
            <a:r>
              <a:rPr lang="fr-FR" i="1" dirty="0" smtClean="0"/>
              <a:t>2100 par rapport à 1960-1990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8733" y="5832577"/>
            <a:ext cx="20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Débits Seine à Paris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483768" y="5822894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-20% </a:t>
            </a:r>
            <a:r>
              <a:rPr lang="fr-FR" dirty="0" smtClean="0">
                <a:solidFill>
                  <a:srgbClr val="FF0000"/>
                </a:solidFill>
              </a:rPr>
              <a:t>(été: -48%)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62507" y="5827666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>
                <a:solidFill>
                  <a:srgbClr val="0070C0"/>
                </a:solidFill>
              </a:rPr>
              <a:t>0%   </a:t>
            </a:r>
            <a:r>
              <a:rPr lang="fr-FR" dirty="0">
                <a:solidFill>
                  <a:srgbClr val="FF0000"/>
                </a:solidFill>
              </a:rPr>
              <a:t>(été: -34%)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80312" y="5822894"/>
            <a:ext cx="183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 +16% </a:t>
            </a:r>
            <a:r>
              <a:rPr lang="fr-FR" dirty="0" smtClean="0">
                <a:solidFill>
                  <a:srgbClr val="FF0000"/>
                </a:solidFill>
              </a:rPr>
              <a:t>(été: -16%)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5496" y="6187706"/>
            <a:ext cx="257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Débits Loire à </a:t>
            </a:r>
            <a:r>
              <a:rPr lang="fr-FR" dirty="0" err="1" smtClean="0"/>
              <a:t>Montjean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500531" y="6178023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>
                <a:solidFill>
                  <a:srgbClr val="0070C0"/>
                </a:solidFill>
              </a:rPr>
              <a:t>-33% </a:t>
            </a:r>
            <a:r>
              <a:rPr lang="fr-FR" dirty="0" smtClean="0"/>
              <a:t>(</a:t>
            </a:r>
            <a:r>
              <a:rPr lang="fr-FR" dirty="0">
                <a:solidFill>
                  <a:srgbClr val="FF0000"/>
                </a:solidFill>
              </a:rPr>
              <a:t>été: -68%)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79270" y="6182795"/>
            <a:ext cx="17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</a:t>
            </a:r>
            <a:r>
              <a:rPr lang="fr-FR" b="1" dirty="0">
                <a:solidFill>
                  <a:srgbClr val="0070C0"/>
                </a:solidFill>
              </a:rPr>
              <a:t>19% </a:t>
            </a:r>
            <a:r>
              <a:rPr lang="fr-FR" dirty="0" smtClean="0">
                <a:solidFill>
                  <a:srgbClr val="FF0000"/>
                </a:solidFill>
              </a:rPr>
              <a:t>(été: -56%)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97075" y="6178023"/>
            <a:ext cx="17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-12% </a:t>
            </a:r>
            <a:r>
              <a:rPr lang="fr-FR" dirty="0" smtClean="0">
                <a:solidFill>
                  <a:srgbClr val="FF0000"/>
                </a:solidFill>
              </a:rPr>
              <a:t>(été: -47%)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7504" y="5476918"/>
            <a:ext cx="23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Recharge sur domaine: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2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22"/>
    </mc:Choice>
    <mc:Fallback xmlns="">
      <p:transition spd="slow" advTm="13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2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|14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8|7.5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5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0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4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6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821</Words>
  <Application>Microsoft Office PowerPoint</Application>
  <PresentationFormat>Affichage à l'écran (4:3)</PresentationFormat>
  <Paragraphs>123</Paragraphs>
  <Slides>13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SISYPHE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Habets</dc:creator>
  <cp:lastModifiedBy>rvautard</cp:lastModifiedBy>
  <cp:revision>48</cp:revision>
  <dcterms:created xsi:type="dcterms:W3CDTF">2017-05-30T14:13:12Z</dcterms:created>
  <dcterms:modified xsi:type="dcterms:W3CDTF">2017-10-01T19:17:47Z</dcterms:modified>
</cp:coreProperties>
</file>