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06" r:id="rId10"/>
    <p:sldId id="309" r:id="rId11"/>
    <p:sldId id="318" r:id="rId12"/>
    <p:sldId id="320" r:id="rId13"/>
    <p:sldId id="321" r:id="rId14"/>
    <p:sldId id="32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4"/>
    <p:restoredTop sz="86465"/>
  </p:normalViewPr>
  <p:slideViewPr>
    <p:cSldViewPr showGuides="1">
      <p:cViewPr>
        <p:scale>
          <a:sx n="83" d="100"/>
          <a:sy n="83" d="100"/>
        </p:scale>
        <p:origin x="1072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1" d="100"/>
          <a:sy n="151" d="100"/>
        </p:scale>
        <p:origin x="1632" y="-18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D5EF-6FA0-2A4F-84BF-2EDB9CE027F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7C7F8-043F-324C-83B5-38262E33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78CEC-E62E-944E-B7C2-C6AA5C1C00A5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FBEB-A8B0-6F4E-BA2B-C43BFAA1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lemonde.fr/verificatio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FBEB-A8B0-6F4E-BA2B-C43BFAA168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Rapport Spécial du GIEC « 1.5°C »</a:t>
            </a:r>
          </a:p>
          <a:p>
            <a:pPr lvl="1">
              <a:buFont typeface="Wingdings" charset="2"/>
              <a:buChar char="Ø"/>
            </a:pPr>
            <a:r>
              <a:rPr lang="fr-FR" sz="1800" dirty="0" smtClean="0"/>
              <a:t> L’objectif 1,5°C : demandé par la CNUCCC au GIEC, mais controversé dans la communauté scientifique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 smtClean="0"/>
              <a:t> Pessimistes : perte de temps car irréalisable, risque de </a:t>
            </a:r>
            <a:r>
              <a:rPr lang="fr-FR" sz="1900" dirty="0" err="1" smtClean="0"/>
              <a:t>décrédibilisation</a:t>
            </a:r>
            <a:r>
              <a:rPr lang="fr-FR" sz="19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 smtClean="0"/>
              <a:t> Optimistes : changements de comportement, émissions négatives, à étudier</a:t>
            </a:r>
          </a:p>
          <a:p>
            <a:pPr marL="457200" lvl="1" indent="0">
              <a:buNone/>
            </a:pPr>
            <a:r>
              <a:rPr lang="fr-FR" sz="1900" dirty="0" smtClean="0"/>
              <a:t>En tout état de cause : nécessité de prendre en compte l’inertie des systèmes</a:t>
            </a:r>
          </a:p>
          <a:p>
            <a:pPr marL="457200" lvl="1" indent="0">
              <a:buNone/>
            </a:pPr>
            <a:endParaRPr lang="fr-FR" sz="1900" dirty="0" smtClean="0"/>
          </a:p>
          <a:p>
            <a:pPr marL="457200" lvl="1" indent="0">
              <a:buNone/>
            </a:pPr>
            <a:endParaRPr lang="fr-FR" sz="1900" dirty="0" smtClean="0"/>
          </a:p>
          <a:p>
            <a:pPr marL="457200" lvl="1" indent="0">
              <a:buNone/>
            </a:pPr>
            <a:endParaRPr lang="fr-FR" sz="1900" dirty="0" smtClean="0"/>
          </a:p>
          <a:p>
            <a:r>
              <a:rPr lang="fr-FR" dirty="0" smtClean="0"/>
              <a:t>Global </a:t>
            </a:r>
            <a:r>
              <a:rPr lang="fr-FR" dirty="0" err="1" smtClean="0"/>
              <a:t>Stocktake</a:t>
            </a:r>
            <a:endParaRPr lang="fr-FR" dirty="0" smtClean="0"/>
          </a:p>
          <a:p>
            <a:r>
              <a:rPr lang="fr-FR" dirty="0" smtClean="0"/>
              <a:t> Bilan puis 2 ans pour soumettre de nouvelles</a:t>
            </a:r>
            <a:r>
              <a:rPr lang="fr-FR" baseline="0" dirty="0" smtClean="0"/>
              <a:t> ambitions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2400" dirty="0" smtClean="0"/>
              <a:t>Sujet clé</a:t>
            </a:r>
            <a:r>
              <a:rPr lang="fr-FR" sz="2400" baseline="0" dirty="0" smtClean="0"/>
              <a:t> : </a:t>
            </a:r>
            <a:r>
              <a:rPr lang="fr-FR" sz="2400" dirty="0" smtClean="0"/>
              <a:t>MRV (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Suivi, notification, </a:t>
            </a:r>
            <a:r>
              <a:rPr lang="fr-F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oute l’actualité vérification"/>
              </a:rPr>
              <a:t>vérification</a:t>
            </a:r>
            <a:r>
              <a:rPr lang="fr-F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fr-FR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 smtClean="0"/>
              <a:t>Réduire les incertitudes (gaz hors CO</a:t>
            </a:r>
            <a:r>
              <a:rPr lang="fr-FR" sz="1900" baseline="-25000" dirty="0" smtClean="0"/>
              <a:t>2</a:t>
            </a:r>
            <a:r>
              <a:rPr lang="fr-FR" sz="1900" dirty="0" smtClean="0"/>
              <a:t>, LULUCF)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 smtClean="0"/>
              <a:t>Réconcilier les modèles du cycle du carbone et la comptabilité CNUCC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 smtClean="0"/>
              <a:t>Analyses coûts/bénéfices sur comment faire le MRV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900" dirty="0" smtClean="0"/>
              <a:t>Egalement pour le financement, les politiques, et l’adaptation</a:t>
            </a:r>
          </a:p>
          <a:p>
            <a:endParaRPr lang="fr-FR" dirty="0" smtClean="0"/>
          </a:p>
          <a:p>
            <a:r>
              <a:rPr lang="fr-FR" dirty="0" smtClean="0"/>
              <a:t>Article: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COP21 : la bataille du 1,5°C est-elle le signe d’une prise de conscience ? </a:t>
            </a:r>
            <a:r>
              <a:rPr lang="fr-FR" dirty="0" smtClean="0"/>
              <a:t>http://</a:t>
            </a:r>
            <a:r>
              <a:rPr lang="fr-FR" dirty="0" err="1" smtClean="0"/>
              <a:t>www.lemonde.fr</a:t>
            </a:r>
            <a:r>
              <a:rPr lang="fr-FR" dirty="0" smtClean="0"/>
              <a:t>/cop21/article/2015/12/11/la-bataille-du-1-5-c-signe-d-une-prise-de-conscience-des-responsables-politiques_4829369_4527432.html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 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4FBEB-A8B0-6F4E-BA2B-C43BFAA168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5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21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213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840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000" y="6356350"/>
            <a:ext cx="237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Céline Guivarch &amp; Quentin Perrier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611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3851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788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798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990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797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475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Céline Guivarch &amp; Quentin Perrier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947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DDEBCF">
                <a:alpha val="19000"/>
              </a:srgbClr>
            </a:gs>
            <a:gs pos="96000">
              <a:schemeClr val="accent3">
                <a:lumMod val="20000"/>
                <a:lumOff val="80000"/>
              </a:schemeClr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Céline Guivarch &amp; Quentin Perrier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23992"/>
            <a:ext cx="9144000" cy="2328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WP2 : développement du </a:t>
            </a:r>
            <a:br>
              <a:rPr lang="fr-FR" dirty="0" smtClean="0"/>
            </a:br>
            <a:r>
              <a:rPr lang="fr-FR" dirty="0" smtClean="0"/>
              <a:t>Groupe Interdisciplinaire sur les Contributions Nationales</a:t>
            </a:r>
            <a:br>
              <a:rPr lang="fr-FR" dirty="0" smtClean="0"/>
            </a:br>
            <a:r>
              <a:rPr lang="fr-FR" dirty="0" smtClean="0"/>
              <a:t>(GICN)</a:t>
            </a:r>
            <a:endParaRPr lang="fr-FR" dirty="0"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9368" y="5219870"/>
            <a:ext cx="6400800" cy="108012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octobre 2017, Jussieu</a:t>
            </a:r>
          </a:p>
          <a:p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Journées de lancement de la Convention « Services Climatiques »</a:t>
            </a:r>
            <a:endParaRPr lang="fr-FR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47864" y="3140968"/>
            <a:ext cx="2376000" cy="1296144"/>
          </a:xfrm>
        </p:spPr>
        <p:txBody>
          <a:bodyPr/>
          <a:lstStyle/>
          <a:p>
            <a:r>
              <a:rPr lang="fr-FR" sz="1800" dirty="0" smtClean="0">
                <a:solidFill>
                  <a:prstClr val="black">
                    <a:tint val="75000"/>
                  </a:prstClr>
                </a:solidFill>
              </a:rPr>
              <a:t>Olivier Boucher</a:t>
            </a:r>
          </a:p>
          <a:p>
            <a:r>
              <a:rPr lang="fr-FR" sz="1800" dirty="0">
                <a:solidFill>
                  <a:prstClr val="black">
                    <a:tint val="75000"/>
                  </a:prstClr>
                </a:solidFill>
              </a:rPr>
              <a:t>Céline </a:t>
            </a:r>
            <a:r>
              <a:rPr lang="fr-FR" sz="1800" dirty="0" err="1" smtClean="0">
                <a:solidFill>
                  <a:prstClr val="black">
                    <a:tint val="75000"/>
                  </a:prstClr>
                </a:solidFill>
              </a:rPr>
              <a:t>Guivarch</a:t>
            </a:r>
            <a:endParaRPr lang="fr-FR" sz="1800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fr-FR" sz="1800" dirty="0" smtClean="0">
                <a:solidFill>
                  <a:prstClr val="black">
                    <a:tint val="75000"/>
                  </a:prstClr>
                </a:solidFill>
              </a:rPr>
              <a:t>Hervé Le </a:t>
            </a:r>
            <a:r>
              <a:rPr lang="fr-FR" sz="1800" dirty="0" err="1" smtClean="0">
                <a:solidFill>
                  <a:prstClr val="black">
                    <a:tint val="75000"/>
                  </a:prstClr>
                </a:solidFill>
              </a:rPr>
              <a:t>Treut</a:t>
            </a:r>
            <a:endParaRPr lang="fr-FR" sz="1800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fr-FR" sz="1800" dirty="0" smtClean="0">
                <a:solidFill>
                  <a:prstClr val="black">
                    <a:tint val="75000"/>
                  </a:prstClr>
                </a:solidFill>
              </a:rPr>
              <a:t>Quentin Perrier</a:t>
            </a:r>
            <a:endParaRPr lang="fr-FR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Contexte</a:t>
            </a:r>
            <a:r>
              <a:rPr lang="en-US" dirty="0" smtClean="0"/>
              <a:t> international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72219" y="3517662"/>
            <a:ext cx="8023261" cy="369332"/>
            <a:chOff x="473614" y="3552687"/>
            <a:chExt cx="8023261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936333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ller" charset="0"/>
                  <a:ea typeface="Aller" charset="0"/>
                  <a:cs typeface="Aller" charset="0"/>
                </a:rPr>
                <a:t>2018</a:t>
              </a:r>
              <a:endParaRPr lang="en-US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0514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ller" charset="0"/>
                  <a:ea typeface="Aller" charset="0"/>
                  <a:cs typeface="Aller" charset="0"/>
                </a:rPr>
                <a:t>2020</a:t>
              </a:r>
              <a:endParaRPr lang="en-US" dirty="0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4695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ller" charset="0"/>
                  <a:ea typeface="Aller" charset="0"/>
                  <a:cs typeface="Aller" charset="0"/>
                </a:rPr>
                <a:t>2022</a:t>
              </a:r>
              <a:endParaRPr lang="en-US" dirty="0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58876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ller" charset="0"/>
                  <a:ea typeface="Aller" charset="0"/>
                  <a:cs typeface="Aller" charset="0"/>
                </a:rPr>
                <a:t>2024</a:t>
              </a:r>
              <a:endParaRPr lang="en-US" dirty="0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3057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ller" charset="0"/>
                  <a:ea typeface="Aller" charset="0"/>
                  <a:cs typeface="Aller" charset="0"/>
                </a:rPr>
                <a:t>2026</a:t>
              </a:r>
              <a:endParaRPr lang="en-US" dirty="0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07238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Aller" charset="0"/>
                  <a:ea typeface="Aller" charset="0"/>
                  <a:cs typeface="Aller" charset="0"/>
                </a:rPr>
                <a:t>2028</a:t>
              </a:r>
              <a:endParaRPr lang="en-US" dirty="0">
                <a:latin typeface="Aller" charset="0"/>
                <a:ea typeface="Aller" charset="0"/>
                <a:cs typeface="Aller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1419" y="35526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ller" charset="0"/>
                  <a:ea typeface="Aller" charset="0"/>
                  <a:cs typeface="Aller" charset="0"/>
                </a:rPr>
                <a:t>2030</a:t>
              </a:r>
              <a:endParaRPr lang="en-US" dirty="0">
                <a:latin typeface="Aller" charset="0"/>
                <a:ea typeface="Aller" charset="0"/>
                <a:cs typeface="Aller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547795" y="3665353"/>
              <a:ext cx="504000" cy="144000"/>
              <a:chOff x="1268016" y="4611588"/>
              <a:chExt cx="504000" cy="1440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621976" y="3665353"/>
              <a:ext cx="504000" cy="144000"/>
              <a:chOff x="1268016" y="4611588"/>
              <a:chExt cx="504000" cy="1440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696157" y="3665353"/>
              <a:ext cx="504000" cy="144000"/>
              <a:chOff x="1268016" y="4611588"/>
              <a:chExt cx="504000" cy="144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770338" y="3665353"/>
              <a:ext cx="504000" cy="144000"/>
              <a:chOff x="1268016" y="4611588"/>
              <a:chExt cx="504000" cy="144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5844519" y="3665353"/>
              <a:ext cx="504000" cy="144000"/>
              <a:chOff x="1268016" y="4611588"/>
              <a:chExt cx="504000" cy="1440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6918700" y="3665353"/>
              <a:ext cx="504000" cy="144000"/>
              <a:chOff x="1268016" y="4611588"/>
              <a:chExt cx="504000" cy="1440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473614" y="3665353"/>
              <a:ext cx="504000" cy="144000"/>
              <a:chOff x="1268016" y="4611588"/>
              <a:chExt cx="504000" cy="144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520016" y="4611588"/>
                <a:ext cx="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68016" y="4683588"/>
                <a:ext cx="50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>
              <a:off x="8244875" y="3665353"/>
              <a:ext cx="0" cy="14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992875" y="3737353"/>
              <a:ext cx="504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1642557" y="2053996"/>
            <a:ext cx="0" cy="1440160"/>
          </a:xfrm>
          <a:prstGeom prst="line">
            <a:avLst/>
          </a:prstGeom>
          <a:ln>
            <a:solidFill>
              <a:srgbClr val="F79646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32681" y="1821318"/>
            <a:ext cx="144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2018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Dialogue </a:t>
            </a:r>
            <a:r>
              <a:rPr lang="en-US" b="1" dirty="0" err="1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facilitateur</a:t>
            </a:r>
            <a:endParaRPr lang="en-US" b="1" dirty="0" smtClean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  <a:p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(COP 24)</a:t>
            </a:r>
            <a:endParaRPr lang="en-US" b="1" dirty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4336018" y="2053996"/>
            <a:ext cx="0" cy="1440160"/>
          </a:xfrm>
          <a:prstGeom prst="line">
            <a:avLst/>
          </a:prstGeom>
          <a:ln>
            <a:solidFill>
              <a:srgbClr val="F79646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26142" y="1821318"/>
            <a:ext cx="128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2023</a:t>
            </a:r>
          </a:p>
          <a:p>
            <a:r>
              <a:rPr lang="en-US" b="1" dirty="0" err="1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Bilan</a:t>
            </a:r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mondial</a:t>
            </a:r>
            <a:endParaRPr lang="en-US" b="1" dirty="0" smtClean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(COP </a:t>
            </a:r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29)</a:t>
            </a:r>
            <a:endParaRPr lang="en-US" b="1" dirty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964755" y="2053996"/>
            <a:ext cx="0" cy="1440160"/>
          </a:xfrm>
          <a:prstGeom prst="line">
            <a:avLst/>
          </a:prstGeom>
          <a:ln>
            <a:solidFill>
              <a:srgbClr val="F79646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54879" y="1821318"/>
            <a:ext cx="128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2028 </a:t>
            </a:r>
          </a:p>
          <a:p>
            <a:r>
              <a:rPr lang="en-US" b="1" dirty="0" err="1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Bilan</a:t>
            </a:r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mondial</a:t>
            </a:r>
            <a:endParaRPr lang="en-US" b="1" dirty="0" smtClean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(COP </a:t>
            </a:r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34)</a:t>
            </a:r>
            <a:endParaRPr lang="en-US" b="1" dirty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735490" y="4071660"/>
            <a:ext cx="0" cy="1347343"/>
          </a:xfrm>
          <a:prstGeom prst="line">
            <a:avLst/>
          </a:prstGeom>
          <a:ln>
            <a:solidFill>
              <a:srgbClr val="31859C">
                <a:alpha val="49804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68581" y="4615059"/>
            <a:ext cx="157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Jusqu’à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 2020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NDC plus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ambitieux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420937" y="4102003"/>
            <a:ext cx="6" cy="456314"/>
          </a:xfrm>
          <a:prstGeom prst="line">
            <a:avLst/>
          </a:prstGeom>
          <a:ln>
            <a:solidFill>
              <a:srgbClr val="31859C">
                <a:alpha val="49804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24951" y="4615059"/>
            <a:ext cx="157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Jusqu’à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 2025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NDC plus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ambitieux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028384" y="4075069"/>
            <a:ext cx="0" cy="483248"/>
          </a:xfrm>
          <a:prstGeom prst="line">
            <a:avLst/>
          </a:prstGeom>
          <a:ln>
            <a:solidFill>
              <a:srgbClr val="31859C">
                <a:alpha val="49804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63985" y="4615059"/>
            <a:ext cx="157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Jusqu’à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 2030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NDC plus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ambitieux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61309" y="3886994"/>
            <a:ext cx="0" cy="8695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217" y="4797152"/>
            <a:ext cx="1725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Octobre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 2018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Rapport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spécial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ller" charset="0"/>
                <a:ea typeface="Aller" charset="0"/>
                <a:cs typeface="Aller" charset="0"/>
              </a:rPr>
              <a:t> 1.5°C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ller" charset="0"/>
              <a:ea typeface="Aller" charset="0"/>
              <a:cs typeface="Aller" charset="0"/>
            </a:endParaRPr>
          </a:p>
        </p:txBody>
      </p:sp>
      <p:cxnSp>
        <p:nvCxnSpPr>
          <p:cNvPr id="78" name="Straight Connector 77"/>
          <p:cNvCxnSpPr>
            <a:stCxn id="79" idx="2"/>
          </p:cNvCxnSpPr>
          <p:nvPr/>
        </p:nvCxnSpPr>
        <p:spPr>
          <a:xfrm flipH="1">
            <a:off x="1124219" y="1843083"/>
            <a:ext cx="12942" cy="1687031"/>
          </a:xfrm>
          <a:prstGeom prst="line">
            <a:avLst/>
          </a:prstGeom>
          <a:ln>
            <a:solidFill>
              <a:srgbClr val="F79646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586" y="1196752"/>
            <a:ext cx="211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Novembre</a:t>
            </a:r>
            <a:r>
              <a:rPr lang="en-US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 2017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  <a:latin typeface="Aller" charset="0"/>
                <a:ea typeface="Aller" charset="0"/>
                <a:cs typeface="Aller" charset="0"/>
              </a:rPr>
              <a:t>COP 23</a:t>
            </a:r>
            <a:endParaRPr lang="en-US" b="1" dirty="0">
              <a:solidFill>
                <a:schemeClr val="accent6"/>
              </a:solidFill>
              <a:latin typeface="Aller" charset="0"/>
              <a:ea typeface="Aller" charset="0"/>
              <a:cs typeface="Aller" charset="0"/>
            </a:endParaRPr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4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de travail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Suivi des (I)NDC : </a:t>
            </a:r>
            <a:r>
              <a:rPr lang="fr-FR" sz="2400" dirty="0"/>
              <a:t>Suivi de la mise en œuvre des politiques et mesures liées aux INDC, avec </a:t>
            </a:r>
            <a:r>
              <a:rPr lang="fr-FR" sz="2400" dirty="0" smtClean="0"/>
              <a:t>focus </a:t>
            </a:r>
            <a:r>
              <a:rPr lang="fr-FR" sz="2400" dirty="0"/>
              <a:t>sur quelques grands pays </a:t>
            </a:r>
            <a:r>
              <a:rPr lang="fr-FR" sz="2400" dirty="0" smtClean="0"/>
              <a:t>;</a:t>
            </a:r>
          </a:p>
          <a:p>
            <a:pPr lvl="1"/>
            <a:endParaRPr lang="fr-FR" sz="2000" dirty="0"/>
          </a:p>
          <a:p>
            <a:r>
              <a:rPr lang="fr-FR" sz="2400" b="1" dirty="0"/>
              <a:t>Suivi des émissions :</a:t>
            </a:r>
            <a:r>
              <a:rPr lang="fr-FR" sz="2400" dirty="0"/>
              <a:t> </a:t>
            </a:r>
            <a:r>
              <a:rPr lang="fr-FR" sz="2400" dirty="0" smtClean="0"/>
              <a:t>pic </a:t>
            </a:r>
            <a:r>
              <a:rPr lang="fr-FR" sz="2400" dirty="0"/>
              <a:t>chinois, ralentissement </a:t>
            </a:r>
            <a:r>
              <a:rPr lang="fr-FR" sz="2400" dirty="0" smtClean="0"/>
              <a:t>mondial</a:t>
            </a:r>
          </a:p>
          <a:p>
            <a:pPr lvl="1"/>
            <a:endParaRPr lang="fr-FR" sz="2000" dirty="0"/>
          </a:p>
          <a:p>
            <a:r>
              <a:rPr lang="fr-FR" sz="2400" b="1" dirty="0"/>
              <a:t>Veille d’articles : </a:t>
            </a:r>
            <a:r>
              <a:rPr lang="fr-FR" sz="2400" dirty="0"/>
              <a:t>Veille sur les analyses publiées sur les INDC et leur lien avec les trajectoires de </a:t>
            </a:r>
            <a:r>
              <a:rPr lang="fr-FR" sz="2400" dirty="0" smtClean="0"/>
              <a:t>long-terme</a:t>
            </a:r>
          </a:p>
          <a:p>
            <a:pPr lvl="1"/>
            <a:endParaRPr lang="fr-FR" sz="1600" dirty="0"/>
          </a:p>
          <a:p>
            <a:r>
              <a:rPr lang="fr-FR" sz="2400" b="1" dirty="0"/>
              <a:t>Analyses ciblées &amp; Travaux de </a:t>
            </a:r>
            <a:r>
              <a:rPr lang="fr-FR" sz="2400" b="1" dirty="0" smtClean="0"/>
              <a:t>recherche : </a:t>
            </a:r>
            <a:br>
              <a:rPr lang="fr-FR" sz="2400" b="1" dirty="0" smtClean="0"/>
            </a:br>
            <a:r>
              <a:rPr lang="fr-FR" sz="2400" dirty="0" smtClean="0"/>
              <a:t>Notes et publication d’articles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3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Pistes</a:t>
            </a:r>
            <a:r>
              <a:rPr lang="en-US" dirty="0"/>
              <a:t> de </a:t>
            </a:r>
            <a:r>
              <a:rPr lang="en-US" dirty="0" err="1"/>
              <a:t>recherche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Décomposer</a:t>
            </a:r>
            <a:r>
              <a:rPr lang="en-US" b="1" dirty="0" smtClean="0"/>
              <a:t> les </a:t>
            </a:r>
            <a:r>
              <a:rPr lang="en-US" b="1" dirty="0" err="1"/>
              <a:t>émissions</a:t>
            </a:r>
            <a:r>
              <a:rPr lang="en-US" dirty="0"/>
              <a:t> de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r>
              <a:rPr lang="en-US" dirty="0" smtClean="0"/>
              <a:t> de </a:t>
            </a:r>
            <a:r>
              <a:rPr lang="en-US" dirty="0" err="1" smtClean="0"/>
              <a:t>serre</a:t>
            </a:r>
            <a:r>
              <a:rPr lang="en-US" dirty="0" smtClean="0"/>
              <a:t> : grands </a:t>
            </a:r>
            <a:r>
              <a:rPr lang="en-US" dirty="0" err="1" smtClean="0"/>
              <a:t>déterminants</a:t>
            </a:r>
            <a:r>
              <a:rPr lang="en-US" dirty="0" smtClean="0"/>
              <a:t> et attribution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Clarifier les implications des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définitions</a:t>
            </a:r>
            <a:r>
              <a:rPr lang="en-US" dirty="0"/>
              <a:t> de la “</a:t>
            </a:r>
            <a:r>
              <a:rPr lang="en-US" b="1" dirty="0" err="1"/>
              <a:t>neutralité</a:t>
            </a:r>
            <a:r>
              <a:rPr lang="en-US" b="1" dirty="0"/>
              <a:t> </a:t>
            </a:r>
            <a:r>
              <a:rPr lang="en-US" b="1" dirty="0" err="1"/>
              <a:t>carbone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 err="1"/>
              <a:t>Analyser</a:t>
            </a:r>
            <a:r>
              <a:rPr lang="en-US" dirty="0"/>
              <a:t> le </a:t>
            </a:r>
            <a:r>
              <a:rPr lang="en-US" dirty="0" err="1"/>
              <a:t>potentiel</a:t>
            </a:r>
            <a:r>
              <a:rPr lang="en-US" dirty="0"/>
              <a:t> des </a:t>
            </a:r>
            <a:r>
              <a:rPr lang="en-US" b="1" dirty="0" err="1"/>
              <a:t>émissions</a:t>
            </a:r>
            <a:r>
              <a:rPr lang="en-US" b="1" dirty="0"/>
              <a:t> </a:t>
            </a:r>
            <a:r>
              <a:rPr lang="en-US" b="1" dirty="0" err="1" smtClean="0"/>
              <a:t>négatives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/>
              <a:t>Quantifier les </a:t>
            </a:r>
            <a:r>
              <a:rPr lang="en-US" b="1" dirty="0"/>
              <a:t>co-</a:t>
            </a:r>
            <a:r>
              <a:rPr lang="en-US" b="1" dirty="0" err="1"/>
              <a:t>bénéfices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de </a:t>
            </a:r>
            <a:r>
              <a:rPr lang="en-US" dirty="0" err="1"/>
              <a:t>qualité</a:t>
            </a:r>
            <a:r>
              <a:rPr lang="en-US" dirty="0"/>
              <a:t> de </a:t>
            </a:r>
            <a:r>
              <a:rPr lang="en-US" dirty="0" err="1"/>
              <a:t>l’air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Explorer </a:t>
            </a:r>
            <a:r>
              <a:rPr lang="en-US" dirty="0" smtClean="0"/>
              <a:t>les questions </a:t>
            </a:r>
            <a:r>
              <a:rPr lang="en-US" dirty="0" err="1" smtClean="0"/>
              <a:t>d’</a:t>
            </a:r>
            <a:r>
              <a:rPr lang="en-US" b="1" dirty="0" err="1" smtClean="0"/>
              <a:t>adaptation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1916832"/>
            <a:ext cx="4176464" cy="320371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102260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 : Feng et al. 2015, </a:t>
            </a:r>
            <a:br>
              <a:rPr lang="en-US" i="1" dirty="0" smtClean="0"/>
            </a:br>
            <a:r>
              <a:rPr lang="en-US" i="1" dirty="0" smtClean="0"/>
              <a:t>Nature Communications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4346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 </a:t>
            </a:r>
            <a:r>
              <a:rPr lang="en-US" dirty="0" smtClean="0"/>
              <a:t>GICN 2.0 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poursuivre</a:t>
            </a:r>
            <a:r>
              <a:rPr lang="en-US" dirty="0"/>
              <a:t> et </a:t>
            </a:r>
            <a:r>
              <a:rPr lang="en-US" dirty="0" err="1"/>
              <a:t>étendre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Continuer à jouer un triple rôle 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d’expertise : production d’analyses ciblées</a:t>
            </a:r>
          </a:p>
          <a:p>
            <a:pPr lvl="1"/>
            <a:r>
              <a:rPr lang="fr-FR" dirty="0"/>
              <a:t>de recherche : publication d’articles de recherche</a:t>
            </a:r>
          </a:p>
          <a:p>
            <a:pPr lvl="1"/>
            <a:r>
              <a:rPr lang="fr-FR" dirty="0"/>
              <a:t>de </a:t>
            </a:r>
            <a:r>
              <a:rPr lang="fr-FR" dirty="0" smtClean="0"/>
              <a:t>communication </a:t>
            </a:r>
            <a:r>
              <a:rPr lang="fr-FR" dirty="0"/>
              <a:t>: écriture de tribunes, </a:t>
            </a:r>
            <a:r>
              <a:rPr lang="fr-FR" dirty="0" smtClean="0"/>
              <a:t>organisation de workshops</a:t>
            </a:r>
          </a:p>
          <a:p>
            <a:pPr lvl="1"/>
            <a:endParaRPr lang="fr-FR" dirty="0"/>
          </a:p>
          <a:p>
            <a:r>
              <a:rPr lang="fr-FR" dirty="0"/>
              <a:t>S’ouvrir à davantage de compétences et de </a:t>
            </a:r>
            <a:r>
              <a:rPr lang="fr-FR" dirty="0" smtClean="0"/>
              <a:t>domaines :</a:t>
            </a:r>
            <a:endParaRPr lang="fr-FR" dirty="0"/>
          </a:p>
          <a:p>
            <a:pPr lvl="1"/>
            <a:r>
              <a:rPr lang="fr-FR" dirty="0" smtClean="0"/>
              <a:t>Intégrer davantage de sciences </a:t>
            </a:r>
            <a:r>
              <a:rPr lang="fr-FR" dirty="0"/>
              <a:t>humaines </a:t>
            </a:r>
            <a:r>
              <a:rPr lang="fr-FR" dirty="0" smtClean="0"/>
              <a:t>autres que l’économie</a:t>
            </a:r>
            <a:endParaRPr lang="fr-FR" dirty="0"/>
          </a:p>
          <a:p>
            <a:pPr lvl="1"/>
            <a:r>
              <a:rPr lang="fr-FR" dirty="0" smtClean="0"/>
              <a:t>Construire des connexions avec </a:t>
            </a:r>
            <a:r>
              <a:rPr lang="fr-FR" dirty="0"/>
              <a:t>des </a:t>
            </a:r>
            <a:r>
              <a:rPr lang="fr-FR" dirty="0" smtClean="0"/>
              <a:t>instituts et projets existants (ex : C4LAND, SUI.TE, IDDRI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860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03" y="2225675"/>
            <a:ext cx="7772400" cy="1362075"/>
          </a:xfrm>
        </p:spPr>
        <p:txBody>
          <a:bodyPr/>
          <a:lstStyle/>
          <a:p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		Des questions ?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24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 Interdisciplinaire sur les Contributions </a:t>
            </a:r>
            <a:r>
              <a:rPr lang="fr-FR" dirty="0" smtClean="0"/>
              <a:t>Nationales (v1)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De quelques mois avant COP21 à quelques mois après COP22</a:t>
            </a:r>
          </a:p>
          <a:p>
            <a:pPr lvl="1"/>
            <a:endParaRPr lang="fr-FR" sz="2400" dirty="0" smtClean="0"/>
          </a:p>
          <a:p>
            <a:r>
              <a:rPr lang="fr-FR" sz="2800" dirty="0" smtClean="0"/>
              <a:t>13 chercheurs de différents instituts et disciplines, 1 secrétaire scientifique, 2 stagiaires</a:t>
            </a:r>
          </a:p>
          <a:p>
            <a:pPr lvl="1"/>
            <a:r>
              <a:rPr lang="fr-FR" sz="2400" dirty="0" smtClean="0"/>
              <a:t>Sciences du climat, cycle du carbone, économie</a:t>
            </a:r>
          </a:p>
          <a:p>
            <a:pPr lvl="1"/>
            <a:r>
              <a:rPr lang="fr-FR" sz="2400" dirty="0" smtClean="0"/>
              <a:t>IPSL, Université de Grenoble, INRA, Météo-France, CIRED</a:t>
            </a:r>
          </a:p>
          <a:p>
            <a:pPr lvl="1"/>
            <a:endParaRPr lang="fr-FR" dirty="0" smtClean="0"/>
          </a:p>
          <a:p>
            <a:r>
              <a:rPr lang="fr-FR" sz="2800" dirty="0" smtClean="0"/>
              <a:t>Piloté par Hervé Le </a:t>
            </a:r>
            <a:r>
              <a:rPr lang="fr-FR" sz="2800" dirty="0" err="1" smtClean="0"/>
              <a:t>Treut</a:t>
            </a:r>
            <a:r>
              <a:rPr lang="fr-FR" sz="2800" dirty="0" smtClean="0"/>
              <a:t> et Olivier Boucher</a:t>
            </a:r>
          </a:p>
          <a:p>
            <a:pPr lvl="1"/>
            <a:endParaRPr lang="fr-FR" sz="2400" dirty="0" smtClean="0"/>
          </a:p>
          <a:p>
            <a:r>
              <a:rPr lang="fr-FR" sz="2800" dirty="0" smtClean="0"/>
              <a:t>En lien avec les équipes françaises de négociation</a:t>
            </a: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0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Les (I)NDC : 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1196752"/>
            <a:ext cx="9036496" cy="5328592"/>
          </a:xfrm>
        </p:spPr>
        <p:txBody>
          <a:bodyPr>
            <a:noAutofit/>
          </a:bodyPr>
          <a:lstStyle/>
          <a:p>
            <a:r>
              <a:rPr lang="fr-FR" sz="1800" dirty="0" smtClean="0"/>
              <a:t>(I)NDC = (</a:t>
            </a:r>
            <a:r>
              <a:rPr lang="fr-FR" sz="1800" dirty="0" err="1" smtClean="0"/>
              <a:t>Intended</a:t>
            </a:r>
            <a:r>
              <a:rPr lang="fr-FR" sz="1800" dirty="0" smtClean="0"/>
              <a:t>) </a:t>
            </a:r>
            <a:r>
              <a:rPr lang="fr-FR" sz="1800" dirty="0" err="1" smtClean="0"/>
              <a:t>Nationally</a:t>
            </a:r>
            <a:r>
              <a:rPr lang="fr-FR" sz="1800" dirty="0" smtClean="0"/>
              <a:t> </a:t>
            </a:r>
            <a:r>
              <a:rPr lang="fr-FR" sz="1800" dirty="0" err="1" smtClean="0"/>
              <a:t>Determined</a:t>
            </a:r>
            <a:r>
              <a:rPr lang="fr-FR" sz="1800" dirty="0" smtClean="0"/>
              <a:t> Contributions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Contributions </a:t>
            </a:r>
            <a:r>
              <a:rPr lang="fr-FR" sz="1600" dirty="0"/>
              <a:t>volontaires indiquant les efforts de réduction d’émissions pour le </a:t>
            </a:r>
            <a:r>
              <a:rPr lang="fr-FR" sz="1600" dirty="0" smtClean="0"/>
              <a:t>moyen terme que chaque Etat </a:t>
            </a:r>
            <a:r>
              <a:rPr lang="fr-FR" sz="1600" dirty="0"/>
              <a:t>est </a:t>
            </a:r>
            <a:r>
              <a:rPr lang="fr-FR" sz="1600" dirty="0" smtClean="0"/>
              <a:t>prêt </a:t>
            </a:r>
            <a:r>
              <a:rPr lang="fr-FR" sz="1600" dirty="0"/>
              <a:t>à consentir</a:t>
            </a:r>
            <a:endParaRPr lang="fr-FR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Mises au point à l’échelle nationale par les gouvernements et publiées avant la COP21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r>
              <a:rPr lang="fr-FR" sz="1800" dirty="0" smtClean="0"/>
              <a:t>Contenus </a:t>
            </a:r>
            <a:r>
              <a:rPr lang="fr-FR" sz="1800" dirty="0"/>
              <a:t>principaux </a:t>
            </a:r>
            <a:r>
              <a:rPr lang="fr-FR" sz="1800" dirty="0" smtClean="0"/>
              <a:t>et autres éléments éventuels :</a:t>
            </a:r>
            <a:endParaRPr lang="fr-FR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Objectifs de réductions </a:t>
            </a:r>
            <a:r>
              <a:rPr lang="fr-FR" sz="1600" dirty="0" smtClean="0"/>
              <a:t>d’émissions (en absolu ou en relatif)</a:t>
            </a: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Objectifs </a:t>
            </a:r>
            <a:r>
              <a:rPr lang="fr-FR" sz="1600" dirty="0"/>
              <a:t>de déploiement d’énergies renouvelables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Objectifs de gestion des </a:t>
            </a:r>
            <a:r>
              <a:rPr lang="fr-FR" sz="1600" dirty="0" smtClean="0"/>
              <a:t>forêts…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Objectifs d’adaptation (notamment les pays en voie de développement</a:t>
            </a:r>
            <a:r>
              <a:rPr lang="fr-FR" sz="16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r>
              <a:rPr lang="fr-FR" sz="1800" dirty="0"/>
              <a:t>Élément essentiel de l’Accord de Paris : le </a:t>
            </a:r>
            <a:r>
              <a:rPr lang="fr-FR" sz="1800" b="1" dirty="0"/>
              <a:t>mécanisme de révision </a:t>
            </a:r>
            <a:endParaRPr lang="fr-FR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Cycle de révision des NDC tous les 5 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Augmentation de l’ambition obligatoire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Les INDC… deviennent NDC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Première révision (non obligatoire) : 2018 pour démarrage en </a:t>
            </a:r>
            <a:r>
              <a:rPr lang="fr-FR" sz="1600" dirty="0" smtClean="0"/>
              <a:t>2020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endParaRPr lang="fr-FR" sz="1800" dirty="0" smtClean="0"/>
          </a:p>
          <a:p>
            <a:endParaRPr lang="fr-FR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69" y="4437112"/>
            <a:ext cx="248303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avant la COP21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 smtClean="0"/>
              <a:t>Analyse des INDC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900" dirty="0" smtClean="0"/>
              <a:t>« Traduction » en émissions et comparaison à des scénarios existants ou à des scénarios « idéalisés », pour nombre de « grands » pays et agrégation à l’échelle mondiale au regard de l’objectif des 2°C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900" dirty="0" smtClean="0"/>
              <a:t>Analyse et synthèse des études des INDC existantes (PBL, FNH, CAT, CI-MIT…), et organisation d’un séminaire avec les équipes impliquées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900" dirty="0" smtClean="0"/>
              <a:t>Communications: 3 articles dans des journaux nationaux et une plaquette </a:t>
            </a:r>
            <a:r>
              <a:rPr lang="fr-FR" sz="2900" dirty="0"/>
              <a:t>de communication au grand public sur les </a:t>
            </a:r>
            <a:r>
              <a:rPr lang="fr-FR" sz="2900" dirty="0" smtClean="0"/>
              <a:t>INDC en collaboration avec le Ministère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sz="29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 smtClean="0"/>
              <a:t>Notes sur des points précis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900" dirty="0" smtClean="0"/>
              <a:t>Emissions négatives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900" dirty="0" smtClean="0"/>
              <a:t>Monitoring/</a:t>
            </a:r>
            <a:r>
              <a:rPr lang="fr-FR" sz="2900" dirty="0" err="1" smtClean="0"/>
              <a:t>Reporting</a:t>
            </a:r>
            <a:r>
              <a:rPr lang="fr-FR" sz="2900" dirty="0" smtClean="0"/>
              <a:t>/</a:t>
            </a:r>
            <a:r>
              <a:rPr lang="fr-FR" sz="2900" dirty="0" err="1" smtClean="0"/>
              <a:t>Verification</a:t>
            </a:r>
            <a:endParaRPr lang="fr-FR" sz="29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900" dirty="0" smtClean="0"/>
              <a:t>Prix du carbone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sz="2900" dirty="0"/>
          </a:p>
          <a:p>
            <a:r>
              <a:rPr lang="fr-FR" sz="3300" dirty="0" err="1" smtClean="0"/>
              <a:t>Side-event</a:t>
            </a:r>
            <a:r>
              <a:rPr lang="fr-FR" sz="3300" dirty="0" smtClean="0"/>
              <a:t> </a:t>
            </a:r>
            <a:r>
              <a:rPr lang="fr-FR" sz="3300" dirty="0"/>
              <a:t>lors de la COP21, </a:t>
            </a:r>
            <a:endParaRPr lang="fr-FR" sz="3300" dirty="0" smtClean="0"/>
          </a:p>
          <a:p>
            <a:pPr marL="0" indent="0">
              <a:buNone/>
            </a:pPr>
            <a:r>
              <a:rPr lang="fr-FR" sz="3300" dirty="0" smtClean="0"/>
              <a:t>        le </a:t>
            </a:r>
            <a:r>
              <a:rPr lang="fr-FR" sz="3300" dirty="0"/>
              <a:t>1</a:t>
            </a:r>
            <a:r>
              <a:rPr lang="fr-FR" sz="3300" baseline="30000" dirty="0"/>
              <a:t>er</a:t>
            </a:r>
            <a:r>
              <a:rPr lang="fr-FR" sz="3300" dirty="0"/>
              <a:t> décembre sur le site du Bourget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E2B-EE21-4E52-B63C-A2CE88C9DC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06527"/>
            <a:ext cx="2186047" cy="24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8321"/>
            <a:ext cx="2160376" cy="35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post COP21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Approfondissement des analyses des INDC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000" dirty="0" smtClean="0"/>
              <a:t>Quantification et attribution des incertitudes de « traduction » des INDC en émissions globales, analyse de la distribution des émissions </a:t>
            </a:r>
            <a:r>
              <a:rPr lang="fr-FR" sz="2000" dirty="0" smtClean="0">
                <a:sym typeface="Wingdings" panose="05000000000000000000" pitchFamily="2" charset="2"/>
              </a:rPr>
              <a:t>un article scientifique en révision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smtClean="0">
                <a:sym typeface="Wingdings" panose="05000000000000000000" pitchFamily="2" charset="2"/>
              </a:rPr>
              <a:t>Quantification des prix implicites du carbone associés aux INDC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7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>
                <a:sym typeface="Wingdings" panose="05000000000000000000" pitchFamily="2" charset="2"/>
              </a:rPr>
              <a:t>Réflexion sur les besoins en recherche soulevés par l’Accord de Paris un essai dans PNAS</a:t>
            </a:r>
            <a:endParaRPr lang="fr-FR" sz="2400" dirty="0" smtClean="0"/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E2B-EE21-4E52-B63C-A2CE88C9DC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90549"/>
            <a:ext cx="6732861" cy="11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 la difficulté d’agréger les INDC et de comparer leur degré d’ambition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6184"/>
            <a:ext cx="8507288" cy="4781128"/>
          </a:xfrm>
        </p:spPr>
        <p:txBody>
          <a:bodyPr>
            <a:noAutofit/>
          </a:bodyPr>
          <a:lstStyle/>
          <a:p>
            <a:r>
              <a:rPr lang="fr-FR" sz="2000" dirty="0" smtClean="0"/>
              <a:t>Pas de cahier des charges précis pour l’élaboration des INDC</a:t>
            </a:r>
          </a:p>
          <a:p>
            <a:r>
              <a:rPr lang="fr-FR" sz="2000" dirty="0" smtClean="0"/>
              <a:t>Chaque partie est libre de fixer les critères en termes de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Gaz considérés (tous GES, CO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seul…)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Secteurs de l’économie (industrie, transports, activités extractrices, forêts…)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Dates de référence : réduction par rapport à 1990 (UE), 2005 (USA),…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Dates des objectifs : 2030 (UE), 2025 (USA)…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Types de réduction : en valeur absolue (UE), indexées sur le PIB (Chine, Inde), par rapport à un scénario de référence (pays en développement)…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800" dirty="0"/>
          </a:p>
          <a:p>
            <a:r>
              <a:rPr lang="fr-FR" sz="2000" dirty="0"/>
              <a:t>Hypothèses à faire sur les croissances économiques de certains pays</a:t>
            </a:r>
          </a:p>
          <a:p>
            <a:r>
              <a:rPr lang="fr-FR" sz="2000" dirty="0" smtClean="0"/>
              <a:t>Objectifs pour une seule date : difficile d’extrapoler par la suite, et donc de savoir à quel scénario elles correspondent</a:t>
            </a:r>
          </a:p>
          <a:p>
            <a:r>
              <a:rPr lang="fr-FR" sz="2000" dirty="0" smtClean="0"/>
              <a:t>Certains objectifs conditionnés au financement reçu de l’extérieur</a:t>
            </a:r>
            <a:endParaRPr lang="fr-FR" sz="20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3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Quantification et attribution des incertitudes de « traduction » des INDC en émissions globales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-915" t="3509" r="4116" b="52046"/>
          <a:stretch/>
        </p:blipFill>
        <p:spPr>
          <a:xfrm>
            <a:off x="82073" y="1600199"/>
            <a:ext cx="4633943" cy="34201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7802" t="57081" b="1983"/>
          <a:stretch/>
        </p:blipFill>
        <p:spPr>
          <a:xfrm>
            <a:off x="4802687" y="1600199"/>
            <a:ext cx="4272207" cy="3420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852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Distributions </a:t>
            </a:r>
            <a:r>
              <a:rPr lang="fr-FR" dirty="0" smtClean="0"/>
              <a:t>des </a:t>
            </a:r>
            <a:r>
              <a:rPr lang="fr-FR" dirty="0"/>
              <a:t>émissions mondiales de GES en 2030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29200" y="5085184"/>
            <a:ext cx="386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Attribution de l’incertitude du niveau d’émissions mondiales en 2030 </a:t>
            </a:r>
          </a:p>
          <a:p>
            <a:pPr algn="ctr"/>
            <a:r>
              <a:rPr lang="fr-FR" sz="1600" dirty="0"/>
              <a:t>a</a:t>
            </a:r>
            <a:r>
              <a:rPr lang="fr-FR" sz="1600" dirty="0" smtClean="0"/>
              <a:t>ux différents facteurs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47663" y="5890046"/>
            <a:ext cx="716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Améliorer le cahier des charges commun aux futures NDC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Hypothèse de croissance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Objectifs à part pour le LULUCF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7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Mise en regard des INDC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avec les trajectoires du GIEC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372200" y="2648534"/>
            <a:ext cx="26642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Différents scénarios permettant d’atteindre l’objectif 2°C et agrégation des INDC.</a:t>
            </a:r>
          </a:p>
          <a:p>
            <a:endParaRPr lang="fr-FR" sz="1600" dirty="0" smtClean="0"/>
          </a:p>
          <a:p>
            <a:r>
              <a:rPr lang="fr-FR" sz="1100" i="1" dirty="0" smtClean="0"/>
              <a:t>Sources : IPCC, AR5, SPM, 2014 ; GICN, 2015</a:t>
            </a:r>
            <a:endParaRPr lang="fr-FR" sz="11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2592"/>
            <a:ext cx="5764900" cy="35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9513" y="5325015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Il existe des scénarios 2°C passant par le niveau d’émissions des INDC en 2030, mais ils présentent une rupture de pente très importante et peu réaliste en 2030.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123728" y="2132856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headEnd type="stealth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du GICN </a:t>
            </a:r>
            <a:r>
              <a:rPr lang="en-US" dirty="0" err="1" smtClean="0"/>
              <a:t>dans</a:t>
            </a:r>
            <a:r>
              <a:rPr lang="en-US" dirty="0" smtClean="0"/>
              <a:t> la convention “services </a:t>
            </a:r>
            <a:r>
              <a:rPr lang="en-US" dirty="0" err="1" smtClean="0"/>
              <a:t>climatiques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octobre 2017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58E2B-EE21-4E52-B63C-A2CE88C9D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Journées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lancement de la Convention « Services Climatiques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852</Words>
  <Application>Microsoft Macintosh PowerPoint</Application>
  <PresentationFormat>On-screen Show (4:3)</PresentationFormat>
  <Paragraphs>189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Aller</vt:lpstr>
      <vt:lpstr>Calibri</vt:lpstr>
      <vt:lpstr>Mangal</vt:lpstr>
      <vt:lpstr>Wingdings</vt:lpstr>
      <vt:lpstr>Arial</vt:lpstr>
      <vt:lpstr>4_Thème Office</vt:lpstr>
      <vt:lpstr>WP2 : développement du  Groupe Interdisciplinaire sur les Contributions Nationales (GICN)</vt:lpstr>
      <vt:lpstr>Groupe Interdisciplinaire sur les Contributions Nationales (v1)</vt:lpstr>
      <vt:lpstr>Les (I)NDC : rappels</vt:lpstr>
      <vt:lpstr>Travaux avant la COP21</vt:lpstr>
      <vt:lpstr>Travaux post COP21</vt:lpstr>
      <vt:lpstr>De la difficulté d’agréger les INDC et de comparer leur degré d’ambition</vt:lpstr>
      <vt:lpstr>Quantification et attribution des incertitudes de « traduction » des INDC en émissions globales</vt:lpstr>
      <vt:lpstr>Mise en regard des INDC  avec les trajectoires du GIEC</vt:lpstr>
      <vt:lpstr>Le futur du GICN dans la convention “services climatiques”</vt:lpstr>
      <vt:lpstr>Contexte international</vt:lpstr>
      <vt:lpstr>Programme de travail</vt:lpstr>
      <vt:lpstr>Pistes de recherche</vt:lpstr>
      <vt:lpstr>Le GICN 2.0 :  poursuivre et étendre</vt:lpstr>
      <vt:lpstr>Merci de votre attention 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Interdisciplinaire sur les Contributions Nationales:  bilan et perspectives</dc:title>
  <dc:creator>Celine Guivarch</dc:creator>
  <cp:lastModifiedBy>Quentin Perrier</cp:lastModifiedBy>
  <cp:revision>52</cp:revision>
  <dcterms:created xsi:type="dcterms:W3CDTF">2017-01-04T13:08:06Z</dcterms:created>
  <dcterms:modified xsi:type="dcterms:W3CDTF">2017-10-02T07:09:29Z</dcterms:modified>
</cp:coreProperties>
</file>