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613" r:id="rId2"/>
    <p:sldId id="614" r:id="rId3"/>
    <p:sldId id="594" r:id="rId4"/>
    <p:sldId id="608" r:id="rId5"/>
    <p:sldId id="617" r:id="rId6"/>
    <p:sldId id="621" r:id="rId7"/>
    <p:sldId id="623" r:id="rId8"/>
    <p:sldId id="618" r:id="rId9"/>
    <p:sldId id="622" r:id="rId10"/>
    <p:sldId id="616" r:id="rId11"/>
    <p:sldId id="627" r:id="rId12"/>
    <p:sldId id="628" r:id="rId13"/>
    <p:sldId id="632" r:id="rId14"/>
    <p:sldId id="629" r:id="rId15"/>
    <p:sldId id="630" r:id="rId16"/>
    <p:sldId id="631" r:id="rId17"/>
    <p:sldId id="624" r:id="rId18"/>
    <p:sldId id="625"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36" autoAdjust="0"/>
  </p:normalViewPr>
  <p:slideViewPr>
    <p:cSldViewPr>
      <p:cViewPr varScale="1">
        <p:scale>
          <a:sx n="53" d="100"/>
          <a:sy n="53" d="100"/>
        </p:scale>
        <p:origin x="860"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AD368-CAD8-475A-B8B0-367F6F690620}" type="datetimeFigureOut">
              <a:rPr lang="fr-FR" smtClean="0"/>
              <a:t>01/10/2017</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F07B9-8465-48B9-AE96-3F1E1170DC43}" type="slidenum">
              <a:rPr lang="fr-FR" smtClean="0"/>
              <a:t>‹N°›</a:t>
            </a:fld>
            <a:endParaRPr lang="fr-FR" dirty="0"/>
          </a:p>
        </p:txBody>
      </p:sp>
    </p:spTree>
    <p:extLst>
      <p:ext uri="{BB962C8B-B14F-4D97-AF65-F5344CB8AC3E}">
        <p14:creationId xmlns:p14="http://schemas.microsoft.com/office/powerpoint/2010/main" val="9615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0F07B9-8465-48B9-AE96-3F1E1170DC43}" type="slidenum">
              <a:rPr lang="fr-FR" smtClean="0"/>
              <a:t>1</a:t>
            </a:fld>
            <a:endParaRPr lang="fr-FR" dirty="0"/>
          </a:p>
        </p:txBody>
      </p:sp>
    </p:spTree>
    <p:extLst>
      <p:ext uri="{BB962C8B-B14F-4D97-AF65-F5344CB8AC3E}">
        <p14:creationId xmlns:p14="http://schemas.microsoft.com/office/powerpoint/2010/main" val="67587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0F07B9-8465-48B9-AE96-3F1E1170DC43}" type="slidenum">
              <a:rPr lang="fr-FR" smtClean="0"/>
              <a:t>2</a:t>
            </a:fld>
            <a:endParaRPr lang="fr-FR" dirty="0"/>
          </a:p>
        </p:txBody>
      </p:sp>
    </p:spTree>
    <p:extLst>
      <p:ext uri="{BB962C8B-B14F-4D97-AF65-F5344CB8AC3E}">
        <p14:creationId xmlns:p14="http://schemas.microsoft.com/office/powerpoint/2010/main" val="75682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3</a:t>
            </a:fld>
            <a:endParaRPr lang="fr-FR" altLang="fr-FR" dirty="0" smtClean="0"/>
          </a:p>
        </p:txBody>
      </p:sp>
    </p:spTree>
    <p:extLst>
      <p:ext uri="{BB962C8B-B14F-4D97-AF65-F5344CB8AC3E}">
        <p14:creationId xmlns:p14="http://schemas.microsoft.com/office/powerpoint/2010/main" val="118231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5</a:t>
            </a:fld>
            <a:endParaRPr lang="fr-FR" altLang="fr-FR" dirty="0" smtClean="0"/>
          </a:p>
        </p:txBody>
      </p:sp>
    </p:spTree>
    <p:extLst>
      <p:ext uri="{BB962C8B-B14F-4D97-AF65-F5344CB8AC3E}">
        <p14:creationId xmlns:p14="http://schemas.microsoft.com/office/powerpoint/2010/main" val="22511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6</a:t>
            </a:fld>
            <a:endParaRPr lang="fr-FR" altLang="fr-FR" dirty="0" smtClean="0"/>
          </a:p>
        </p:txBody>
      </p:sp>
    </p:spTree>
    <p:extLst>
      <p:ext uri="{BB962C8B-B14F-4D97-AF65-F5344CB8AC3E}">
        <p14:creationId xmlns:p14="http://schemas.microsoft.com/office/powerpoint/2010/main" val="333343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7</a:t>
            </a:fld>
            <a:endParaRPr lang="fr-FR" altLang="fr-FR" dirty="0" smtClean="0"/>
          </a:p>
        </p:txBody>
      </p:sp>
    </p:spTree>
    <p:extLst>
      <p:ext uri="{BB962C8B-B14F-4D97-AF65-F5344CB8AC3E}">
        <p14:creationId xmlns:p14="http://schemas.microsoft.com/office/powerpoint/2010/main" val="158641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8</a:t>
            </a:fld>
            <a:endParaRPr lang="fr-FR" altLang="fr-FR" dirty="0" smtClean="0"/>
          </a:p>
        </p:txBody>
      </p:sp>
    </p:spTree>
    <p:extLst>
      <p:ext uri="{BB962C8B-B14F-4D97-AF65-F5344CB8AC3E}">
        <p14:creationId xmlns:p14="http://schemas.microsoft.com/office/powerpoint/2010/main" val="16958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p:spPr>
        <p:txBody>
          <a:bodyPr/>
          <a:lstStyle/>
          <a:p>
            <a:r>
              <a:rPr lang="fr-FR" altLang="fr-FR" dirty="0" smtClean="0"/>
              <a:t>Valeurs significatives (seuil 10%) repérées par les cercles noirs.</a:t>
            </a:r>
          </a:p>
          <a:p>
            <a:endParaRPr lang="fr-FR" altLang="fr-FR" dirty="0" smtClean="0"/>
          </a:p>
        </p:txBody>
      </p:sp>
      <p:sp>
        <p:nvSpPr>
          <p:cNvPr id="65540" name="Espace réservé du numéro de diapositive 3"/>
          <p:cNvSpPr>
            <a:spLocks noGrp="1"/>
          </p:cNvSpPr>
          <p:nvPr>
            <p:ph type="sldNum" sz="quarter" idx="5"/>
          </p:nvPr>
        </p:nvSpPr>
        <p:spPr>
          <a:noFill/>
        </p:spPr>
        <p:txBody>
          <a:bodyPr/>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BE1463-BBA3-4688-A0DC-FFFED57EEEA0}" type="slidenum">
              <a:rPr lang="fr-FR" altLang="fr-FR" smtClean="0"/>
              <a:pPr eaLnBrk="1" hangingPunct="1">
                <a:spcBef>
                  <a:spcPct val="0"/>
                </a:spcBef>
              </a:pPr>
              <a:t>9</a:t>
            </a:fld>
            <a:endParaRPr lang="fr-FR" altLang="fr-FR" dirty="0" smtClean="0"/>
          </a:p>
        </p:txBody>
      </p:sp>
    </p:spTree>
    <p:extLst>
      <p:ext uri="{BB962C8B-B14F-4D97-AF65-F5344CB8AC3E}">
        <p14:creationId xmlns:p14="http://schemas.microsoft.com/office/powerpoint/2010/main" val="34198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159158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82919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164028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256283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164071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401461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205810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981118" cy="1143000"/>
          </a:xfrm>
        </p:spPr>
        <p:txBody>
          <a:bodyPr/>
          <a:lstStyle/>
          <a:p>
            <a:endParaRPr lang="fr-FR" dirty="0"/>
          </a:p>
        </p:txBody>
      </p:sp>
      <p:sp>
        <p:nvSpPr>
          <p:cNvPr id="3" name="Espace réservé de la date 2"/>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C271A8DA-E64E-466E-BF2B-DA576210C029}" type="slidenum">
              <a:rPr lang="fr-FR" smtClean="0"/>
              <a:t>‹N°›</a:t>
            </a:fld>
            <a:endParaRPr lang="fr-FR" dirty="0"/>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38318" y="307410"/>
            <a:ext cx="1682725" cy="1018661"/>
          </a:xfrm>
          <a:prstGeom prst="rect">
            <a:avLst/>
          </a:prstGeom>
        </p:spPr>
      </p:pic>
    </p:spTree>
    <p:extLst>
      <p:ext uri="{BB962C8B-B14F-4D97-AF65-F5344CB8AC3E}">
        <p14:creationId xmlns:p14="http://schemas.microsoft.com/office/powerpoint/2010/main" val="2483434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215309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105819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33DCBD-C4B7-47B3-8770-236B740BA087}" type="datetimeFigureOut">
              <a:rPr lang="fr-FR" smtClean="0"/>
              <a:t>01/10/2017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271A8DA-E64E-466E-BF2B-DA576210C029}" type="slidenum">
              <a:rPr lang="fr-FR" smtClean="0"/>
              <a:t>‹N°›</a:t>
            </a:fld>
            <a:endParaRPr lang="fr-FR" dirty="0"/>
          </a:p>
        </p:txBody>
      </p:sp>
    </p:spTree>
    <p:extLst>
      <p:ext uri="{BB962C8B-B14F-4D97-AF65-F5344CB8AC3E}">
        <p14:creationId xmlns:p14="http://schemas.microsoft.com/office/powerpoint/2010/main" val="143049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6923112"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3DCBD-C4B7-47B3-8770-236B740BA087}" type="datetimeFigureOut">
              <a:rPr lang="fr-FR" smtClean="0"/>
              <a:t>01/10/2017</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1A8DA-E64E-466E-BF2B-DA576210C029}" type="slidenum">
              <a:rPr lang="fr-FR" smtClean="0"/>
              <a:t>‹N°›</a:t>
            </a:fld>
            <a:endParaRPr lang="fr-FR" dirty="0"/>
          </a:p>
        </p:txBody>
      </p:sp>
      <p:pic>
        <p:nvPicPr>
          <p:cNvPr id="24" name="Image 2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8302" y="274638"/>
            <a:ext cx="1682725" cy="1018661"/>
          </a:xfrm>
          <a:prstGeom prst="rect">
            <a:avLst/>
          </a:prstGeom>
        </p:spPr>
      </p:pic>
    </p:spTree>
    <p:extLst>
      <p:ext uri="{BB962C8B-B14F-4D97-AF65-F5344CB8AC3E}">
        <p14:creationId xmlns:p14="http://schemas.microsoft.com/office/powerpoint/2010/main" val="4008578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p:cNvSpPr>
          <p:nvPr>
            <p:ph type="ctrTitle"/>
          </p:nvPr>
        </p:nvSpPr>
        <p:spPr>
          <a:xfrm>
            <a:off x="683568" y="1772816"/>
            <a:ext cx="7772400" cy="1470025"/>
          </a:xfrm>
        </p:spPr>
        <p:txBody>
          <a:bodyPr>
            <a:normAutofit fontScale="90000"/>
          </a:bodyPr>
          <a:lstStyle/>
          <a:p>
            <a:r>
              <a:rPr lang="fr-FR" dirty="0"/>
              <a:t>Convention relative à l’attribution d’un appui financier au bénéfice</a:t>
            </a:r>
            <a:br>
              <a:rPr lang="fr-FR" dirty="0"/>
            </a:br>
            <a:r>
              <a:rPr lang="fr-FR" dirty="0"/>
              <a:t>des services climatiques</a:t>
            </a:r>
            <a:r>
              <a:rPr lang="fr-FR" altLang="fr-FR" b="0" dirty="0"/>
              <a:t/>
            </a:r>
            <a:br>
              <a:rPr lang="fr-FR" altLang="fr-FR" b="0" dirty="0"/>
            </a:br>
            <a:endParaRPr lang="fr-FR" altLang="fr-FR" b="0" dirty="0"/>
          </a:p>
        </p:txBody>
      </p:sp>
      <p:sp>
        <p:nvSpPr>
          <p:cNvPr id="6146" name="Rectangle 3"/>
          <p:cNvSpPr>
            <a:spLocks noGrp="1"/>
          </p:cNvSpPr>
          <p:nvPr>
            <p:ph type="subTitle" idx="1"/>
          </p:nvPr>
        </p:nvSpPr>
        <p:spPr>
          <a:xfrm>
            <a:off x="1331640" y="3429000"/>
            <a:ext cx="6400800" cy="2711152"/>
          </a:xfrm>
        </p:spPr>
        <p:txBody>
          <a:bodyPr>
            <a:normAutofit/>
          </a:bodyPr>
          <a:lstStyle/>
          <a:p>
            <a:r>
              <a:rPr lang="fr-FR" altLang="fr-FR" sz="3000" dirty="0" smtClean="0">
                <a:latin typeface="Calibri" panose="020F0502020204030204" pitchFamily="34" charset="0"/>
              </a:rPr>
              <a:t>Réunion de lancement</a:t>
            </a:r>
            <a:endParaRPr lang="fr-FR" altLang="fr-FR" sz="3000" dirty="0">
              <a:latin typeface="Calibri" panose="020F0502020204030204" pitchFamily="34" charset="0"/>
            </a:endParaRPr>
          </a:p>
          <a:p>
            <a:r>
              <a:rPr lang="fr-FR" altLang="fr-FR" sz="3000" dirty="0" smtClean="0">
                <a:latin typeface="Calibri" panose="020F0502020204030204" pitchFamily="34" charset="0"/>
              </a:rPr>
              <a:t>Paris, 2-3 octobre 2017</a:t>
            </a:r>
          </a:p>
          <a:p>
            <a:endParaRPr lang="fr-FR" sz="2800" dirty="0" smtClean="0"/>
          </a:p>
          <a:p>
            <a:r>
              <a:rPr lang="fr-FR" sz="3000" dirty="0" smtClean="0"/>
              <a:t>S</a:t>
            </a:r>
            <a:r>
              <a:rPr lang="fr-FR" sz="3000" dirty="0"/>
              <a:t>. Planton et R. Vautard</a:t>
            </a:r>
          </a:p>
          <a:p>
            <a:endParaRPr lang="fr-FR" altLang="fr-FR" sz="3000" dirty="0">
              <a:latin typeface="Calibri" panose="020F0502020204030204" pitchFamily="34" charset="0"/>
            </a:endParaRPr>
          </a:p>
        </p:txBody>
      </p:sp>
    </p:spTree>
    <p:extLst>
      <p:ext uri="{BB962C8B-B14F-4D97-AF65-F5344CB8AC3E}">
        <p14:creationId xmlns:p14="http://schemas.microsoft.com/office/powerpoint/2010/main" val="959714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2348880"/>
            <a:ext cx="8229600" cy="1008112"/>
          </a:xfrm>
        </p:spPr>
        <p:txBody>
          <a:bodyPr>
            <a:normAutofit/>
          </a:bodyPr>
          <a:lstStyle/>
          <a:p>
            <a:r>
              <a:rPr lang="fr-FR" altLang="fr-FR" sz="2500" b="1" dirty="0" smtClean="0">
                <a:latin typeface="Arial" charset="0"/>
              </a:rPr>
              <a:t>Développer </a:t>
            </a:r>
            <a:r>
              <a:rPr lang="fr-FR" altLang="fr-FR" sz="2500" b="1" dirty="0">
                <a:latin typeface="Arial" charset="0"/>
              </a:rPr>
              <a:t>des portails de données </a:t>
            </a:r>
            <a:r>
              <a:rPr lang="fr-FR" altLang="fr-FR" sz="2500" b="1" dirty="0" smtClean="0">
                <a:latin typeface="Arial" charset="0"/>
              </a:rPr>
              <a:t>coordonnées</a:t>
            </a:r>
            <a:endParaRPr lang="fr-FR" sz="2500" dirty="0">
              <a:latin typeface="Calibri" panose="020F0502020204030204" pitchFamily="34" charset="0"/>
            </a:endParaRPr>
          </a:p>
        </p:txBody>
      </p:sp>
      <p:sp>
        <p:nvSpPr>
          <p:cNvPr id="5" name="Titre 1"/>
          <p:cNvSpPr txBox="1">
            <a:spLocks/>
          </p:cNvSpPr>
          <p:nvPr/>
        </p:nvSpPr>
        <p:spPr>
          <a:xfrm>
            <a:off x="1763688" y="261322"/>
            <a:ext cx="5616624"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sz="2700" dirty="0"/>
              <a:t>Stratégie Scientifique de développement des services climatiques , 2014</a:t>
            </a:r>
            <a:endParaRPr lang="fr-FR" sz="27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40328"/>
            <a:ext cx="1252716" cy="1772816"/>
          </a:xfrm>
          <a:prstGeom prst="rect">
            <a:avLst/>
          </a:prstGeom>
          <a:ln w="3175">
            <a:solidFill>
              <a:schemeClr val="tx1"/>
            </a:solidFill>
          </a:ln>
        </p:spPr>
      </p:pic>
      <p:sp>
        <p:nvSpPr>
          <p:cNvPr id="7" name="Espace réservé du contenu 2"/>
          <p:cNvSpPr txBox="1">
            <a:spLocks/>
          </p:cNvSpPr>
          <p:nvPr/>
        </p:nvSpPr>
        <p:spPr>
          <a:xfrm>
            <a:off x="539552" y="3140968"/>
            <a:ext cx="8229600"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2500" b="1" dirty="0" smtClean="0">
                <a:latin typeface="Arial" charset="0"/>
              </a:rPr>
              <a:t>Analyser </a:t>
            </a:r>
            <a:r>
              <a:rPr lang="fr-FR" altLang="fr-FR" sz="2500" b="1" dirty="0">
                <a:latin typeface="Arial" charset="0"/>
              </a:rPr>
              <a:t>les résultats de projets utilisant les données des portails</a:t>
            </a:r>
            <a:endParaRPr lang="fr-FR" sz="2500" dirty="0">
              <a:latin typeface="Calibri" panose="020F0502020204030204" pitchFamily="34" charset="0"/>
            </a:endParaRPr>
          </a:p>
        </p:txBody>
      </p:sp>
      <p:sp>
        <p:nvSpPr>
          <p:cNvPr id="8" name="Espace réservé du contenu 2"/>
          <p:cNvSpPr txBox="1">
            <a:spLocks/>
          </p:cNvSpPr>
          <p:nvPr/>
        </p:nvSpPr>
        <p:spPr>
          <a:xfrm>
            <a:off x="539552" y="4149080"/>
            <a:ext cx="8229600"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2500" b="1" dirty="0">
                <a:latin typeface="Arial" charset="0"/>
              </a:rPr>
              <a:t>Renforcer la formation sur l’adaptation au changement climatique</a:t>
            </a:r>
            <a:endParaRPr lang="fr-FR" sz="2500" dirty="0">
              <a:latin typeface="Calibri" panose="020F0502020204030204" pitchFamily="34" charset="0"/>
            </a:endParaRPr>
          </a:p>
        </p:txBody>
      </p:sp>
      <p:sp>
        <p:nvSpPr>
          <p:cNvPr id="9" name="Espace réservé du contenu 2"/>
          <p:cNvSpPr txBox="1">
            <a:spLocks/>
          </p:cNvSpPr>
          <p:nvPr/>
        </p:nvSpPr>
        <p:spPr>
          <a:xfrm>
            <a:off x="539552" y="5309592"/>
            <a:ext cx="8229600"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2500" b="1" dirty="0">
                <a:latin typeface="Arial" charset="0"/>
              </a:rPr>
              <a:t>Développer les services d’adaptation proprement dits</a:t>
            </a:r>
            <a:endParaRPr lang="fr-FR" sz="2500" dirty="0">
              <a:latin typeface="Calibri" panose="020F0502020204030204" pitchFamily="34" charset="0"/>
            </a:endParaRPr>
          </a:p>
        </p:txBody>
      </p:sp>
    </p:spTree>
    <p:extLst>
      <p:ext uri="{BB962C8B-B14F-4D97-AF65-F5344CB8AC3E}">
        <p14:creationId xmlns:p14="http://schemas.microsoft.com/office/powerpoint/2010/main" val="3746078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L’escalier des services climatiques</a:t>
            </a:r>
            <a:endParaRPr lang="fr-FR" dirty="0"/>
          </a:p>
        </p:txBody>
      </p:sp>
      <p:pic>
        <p:nvPicPr>
          <p:cNvPr id="3" name="Image 2"/>
          <p:cNvPicPr>
            <a:picLocks noChangeAspect="1"/>
          </p:cNvPicPr>
          <p:nvPr/>
        </p:nvPicPr>
        <p:blipFill>
          <a:blip r:embed="rId2"/>
          <a:stretch>
            <a:fillRect/>
          </a:stretch>
        </p:blipFill>
        <p:spPr>
          <a:xfrm>
            <a:off x="144492" y="1417638"/>
            <a:ext cx="8829972" cy="4891682"/>
          </a:xfrm>
          <a:prstGeom prst="rect">
            <a:avLst/>
          </a:prstGeom>
        </p:spPr>
      </p:pic>
      <p:sp>
        <p:nvSpPr>
          <p:cNvPr id="4" name="ZoneTexte 3"/>
          <p:cNvSpPr txBox="1"/>
          <p:nvPr/>
        </p:nvSpPr>
        <p:spPr>
          <a:xfrm>
            <a:off x="1613982" y="5939988"/>
            <a:ext cx="2923429" cy="369332"/>
          </a:xfrm>
          <a:prstGeom prst="rect">
            <a:avLst/>
          </a:prstGeom>
          <a:noFill/>
        </p:spPr>
        <p:txBody>
          <a:bodyPr wrap="none" rtlCol="0">
            <a:spAutoFit/>
          </a:bodyPr>
          <a:lstStyle/>
          <a:p>
            <a:r>
              <a:rPr lang="fr-FR" i="1" dirty="0" smtClean="0"/>
              <a:t>Merci à </a:t>
            </a:r>
            <a:r>
              <a:rPr lang="fr-FR" i="1" dirty="0" err="1" smtClean="0"/>
              <a:t>Berit</a:t>
            </a:r>
            <a:r>
              <a:rPr lang="fr-FR" i="1" dirty="0" smtClean="0"/>
              <a:t> </a:t>
            </a:r>
            <a:r>
              <a:rPr lang="fr-FR" i="1" dirty="0" err="1" smtClean="0"/>
              <a:t>Arheimer</a:t>
            </a:r>
            <a:r>
              <a:rPr lang="fr-FR" i="1" dirty="0" smtClean="0"/>
              <a:t>, SMHI</a:t>
            </a:r>
            <a:endParaRPr lang="fr-FR" i="1" dirty="0"/>
          </a:p>
        </p:txBody>
      </p:sp>
    </p:spTree>
    <p:extLst>
      <p:ext uri="{BB962C8B-B14F-4D97-AF65-F5344CB8AC3E}">
        <p14:creationId xmlns:p14="http://schemas.microsoft.com/office/powerpoint/2010/main" val="2502037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questions sont à la pointe des connaissances: exemples</a:t>
            </a:r>
            <a:endParaRPr lang="fr-FR" dirty="0"/>
          </a:p>
        </p:txBody>
      </p:sp>
      <p:pic>
        <p:nvPicPr>
          <p:cNvPr id="3" name="Hydro_po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7306" y="1988840"/>
            <a:ext cx="6661940" cy="3744416"/>
          </a:xfrm>
          <a:prstGeom prst="rect">
            <a:avLst/>
          </a:prstGeom>
        </p:spPr>
      </p:pic>
    </p:spTree>
    <p:extLst>
      <p:ext uri="{BB962C8B-B14F-4D97-AF65-F5344CB8AC3E}">
        <p14:creationId xmlns:p14="http://schemas.microsoft.com/office/powerpoint/2010/main" val="3784550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Etapes</a:t>
            </a:r>
            <a:endParaRPr lang="fr-FR" dirty="0"/>
          </a:p>
        </p:txBody>
      </p:sp>
      <p:sp>
        <p:nvSpPr>
          <p:cNvPr id="3" name="Espace réservé du contenu 2"/>
          <p:cNvSpPr>
            <a:spLocks noGrp="1"/>
          </p:cNvSpPr>
          <p:nvPr>
            <p:ph idx="1"/>
          </p:nvPr>
        </p:nvSpPr>
        <p:spPr/>
        <p:txBody>
          <a:bodyPr>
            <a:normAutofit fontScale="92500" lnSpcReduction="10000"/>
          </a:bodyPr>
          <a:lstStyle/>
          <a:p>
            <a:pPr>
              <a:buFont typeface="Wingdings" panose="05000000000000000000" pitchFamily="2" charset="2"/>
              <a:buChar char="à"/>
            </a:pPr>
            <a:r>
              <a:rPr lang="fr-FR" dirty="0" smtClean="0"/>
              <a:t>Comprendre les indicateurs nécessaires</a:t>
            </a:r>
          </a:p>
          <a:p>
            <a:pPr>
              <a:buFont typeface="Wingdings" panose="05000000000000000000" pitchFamily="2" charset="2"/>
              <a:buChar char="à"/>
            </a:pPr>
            <a:r>
              <a:rPr lang="fr-FR" dirty="0" smtClean="0"/>
              <a:t>Climatologies par bassin versants des débits, risque d’extrêmes</a:t>
            </a:r>
          </a:p>
          <a:p>
            <a:pPr>
              <a:buFont typeface="Wingdings" panose="05000000000000000000" pitchFamily="2" charset="2"/>
              <a:buChar char="à"/>
            </a:pPr>
            <a:r>
              <a:rPr lang="fr-FR" dirty="0" smtClean="0"/>
              <a:t>Développement, évaluation des modèles </a:t>
            </a:r>
            <a:r>
              <a:rPr lang="fr-FR" dirty="0" smtClean="0"/>
              <a:t>hydro, compréhension des changements de saisonnalité</a:t>
            </a:r>
            <a:endParaRPr lang="fr-FR" dirty="0" smtClean="0"/>
          </a:p>
          <a:p>
            <a:pPr>
              <a:buFont typeface="Wingdings" panose="05000000000000000000" pitchFamily="2" charset="2"/>
              <a:buChar char="à"/>
            </a:pPr>
            <a:r>
              <a:rPr lang="fr-FR" dirty="0" smtClean="0"/>
              <a:t>Compréhension et représentation des incertitudes, correction de biais, adéquation avec les observations de terrain</a:t>
            </a:r>
          </a:p>
          <a:p>
            <a:pPr>
              <a:buFont typeface="Wingdings" panose="05000000000000000000" pitchFamily="2" charset="2"/>
              <a:buChar char="à"/>
            </a:pPr>
            <a:r>
              <a:rPr lang="fr-FR" dirty="0" smtClean="0"/>
              <a:t>Développement d’outils de visualisation</a:t>
            </a:r>
          </a:p>
          <a:p>
            <a:endParaRPr lang="fr-FR" dirty="0"/>
          </a:p>
        </p:txBody>
      </p:sp>
    </p:spTree>
    <p:extLst>
      <p:ext uri="{BB962C8B-B14F-4D97-AF65-F5344CB8AC3E}">
        <p14:creationId xmlns:p14="http://schemas.microsoft.com/office/powerpoint/2010/main" val="705957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questions sont à la pointe des connaissances: exemples</a:t>
            </a:r>
            <a:endParaRPr lang="fr-FR" dirty="0"/>
          </a:p>
        </p:txBody>
      </p:sp>
      <p:pic>
        <p:nvPicPr>
          <p:cNvPr id="6" name="Image 5"/>
          <p:cNvPicPr>
            <a:picLocks noChangeAspect="1"/>
          </p:cNvPicPr>
          <p:nvPr/>
        </p:nvPicPr>
        <p:blipFill>
          <a:blip r:embed="rId2"/>
          <a:stretch>
            <a:fillRect/>
          </a:stretch>
        </p:blipFill>
        <p:spPr>
          <a:xfrm>
            <a:off x="457200" y="1797900"/>
            <a:ext cx="8387283" cy="1330104"/>
          </a:xfrm>
          <a:prstGeom prst="rect">
            <a:avLst/>
          </a:prstGeom>
          <a:ln>
            <a:solidFill>
              <a:schemeClr val="tx1"/>
            </a:solidFill>
          </a:ln>
        </p:spPr>
      </p:pic>
      <p:sp>
        <p:nvSpPr>
          <p:cNvPr id="7" name="ZoneTexte 6"/>
          <p:cNvSpPr txBox="1"/>
          <p:nvPr/>
        </p:nvSpPr>
        <p:spPr>
          <a:xfrm>
            <a:off x="457200" y="3356992"/>
            <a:ext cx="8228513" cy="3416320"/>
          </a:xfrm>
          <a:prstGeom prst="rect">
            <a:avLst/>
          </a:prstGeom>
          <a:noFill/>
        </p:spPr>
        <p:txBody>
          <a:bodyPr wrap="square" rtlCol="0">
            <a:spAutoFit/>
          </a:bodyPr>
          <a:lstStyle/>
          <a:p>
            <a:pPr marL="285750" indent="-285750">
              <a:buFont typeface="Wingdings" panose="05000000000000000000" pitchFamily="2" charset="2"/>
              <a:buChar char="à"/>
            </a:pPr>
            <a:r>
              <a:rPr lang="fr-FR" dirty="0" smtClean="0">
                <a:sym typeface="Wingdings" panose="05000000000000000000" pitchFamily="2" charset="2"/>
              </a:rPr>
              <a:t>Bien comprendre la question, le fond du problème</a:t>
            </a:r>
          </a:p>
          <a:p>
            <a:pPr marL="285750" indent="-285750">
              <a:buFont typeface="Wingdings" panose="05000000000000000000" pitchFamily="2" charset="2"/>
              <a:buChar char="à"/>
            </a:pPr>
            <a:r>
              <a:rPr lang="fr-FR" dirty="0" smtClean="0">
                <a:sym typeface="Wingdings" panose="05000000000000000000" pitchFamily="2" charset="2"/>
              </a:rPr>
              <a:t>Impact du changement climatique sur les vents dans la région?</a:t>
            </a:r>
          </a:p>
          <a:p>
            <a:pPr marL="285750" indent="-285750">
              <a:buFont typeface="Wingdings" panose="05000000000000000000" pitchFamily="2" charset="2"/>
              <a:buChar char="à"/>
            </a:pPr>
            <a:r>
              <a:rPr lang="fr-FR" dirty="0" smtClean="0">
                <a:sym typeface="Wingdings" panose="05000000000000000000" pitchFamily="2" charset="2"/>
              </a:rPr>
              <a:t>Quelle forme de variabilité? Trend de long terme? Episodes stagnants?</a:t>
            </a:r>
          </a:p>
          <a:p>
            <a:pPr marL="285750" indent="-285750">
              <a:buFont typeface="Wingdings" panose="05000000000000000000" pitchFamily="2" charset="2"/>
              <a:buChar char="à"/>
            </a:pPr>
            <a:r>
              <a:rPr lang="fr-FR" dirty="0" smtClean="0">
                <a:sym typeface="Wingdings" panose="05000000000000000000" pitchFamily="2" charset="2"/>
              </a:rPr>
              <a:t>Intéressant? Oui car sujet peu abordé dans la littérature</a:t>
            </a:r>
          </a:p>
          <a:p>
            <a:pPr marL="285750" indent="-285750">
              <a:buFont typeface="Wingdings" panose="05000000000000000000" pitchFamily="2" charset="2"/>
              <a:buChar char="à"/>
            </a:pPr>
            <a:r>
              <a:rPr lang="fr-FR" dirty="0" smtClean="0">
                <a:sym typeface="Wingdings" panose="05000000000000000000" pitchFamily="2" charset="2"/>
              </a:rPr>
              <a:t>Fait appel à l’attribution de la dynamique, sujet difficile</a:t>
            </a:r>
          </a:p>
          <a:p>
            <a:pPr marL="285750" indent="-285750">
              <a:buFont typeface="Wingdings" panose="05000000000000000000" pitchFamily="2" charset="2"/>
              <a:buChar char="à"/>
            </a:pPr>
            <a:r>
              <a:rPr lang="fr-FR" dirty="0" smtClean="0">
                <a:sym typeface="Wingdings" panose="05000000000000000000" pitchFamily="2" charset="2"/>
              </a:rPr>
              <a:t>Potentiel de publication, développement de méthodes</a:t>
            </a:r>
          </a:p>
          <a:p>
            <a:pPr marL="285750" indent="-285750">
              <a:buFont typeface="Wingdings" panose="05000000000000000000" pitchFamily="2" charset="2"/>
              <a:buChar char="à"/>
            </a:pPr>
            <a:r>
              <a:rPr lang="fr-FR" dirty="0" smtClean="0">
                <a:sym typeface="Wingdings" panose="05000000000000000000" pitchFamily="2" charset="2"/>
              </a:rPr>
              <a:t>Intérêt des observations pour la validation de modèles (impact énergie)</a:t>
            </a:r>
          </a:p>
          <a:p>
            <a:pPr marL="285750" indent="-285750">
              <a:buFont typeface="Wingdings" panose="05000000000000000000" pitchFamily="2" charset="2"/>
              <a:buChar char="à"/>
            </a:pPr>
            <a:r>
              <a:rPr lang="fr-FR" dirty="0" smtClean="0">
                <a:sym typeface="Wingdings" panose="05000000000000000000" pitchFamily="2" charset="2"/>
              </a:rPr>
              <a:t>Intérêt de transmission des connaissances sur le changement climatique</a:t>
            </a:r>
          </a:p>
          <a:p>
            <a:pPr marL="285750" indent="-285750">
              <a:buFont typeface="Wingdings" panose="05000000000000000000" pitchFamily="2" charset="2"/>
              <a:buChar char="à"/>
            </a:pPr>
            <a:r>
              <a:rPr lang="fr-FR" dirty="0" smtClean="0">
                <a:sym typeface="Wingdings" panose="05000000000000000000" pitchFamily="2" charset="2"/>
              </a:rPr>
              <a:t>Intérêt pour la gestion des parcs éoliens, et les attentes (échelles de temps de la variabilité)</a:t>
            </a:r>
          </a:p>
          <a:p>
            <a:pPr marL="285750" indent="-285750">
              <a:buFont typeface="Wingdings" panose="05000000000000000000" pitchFamily="2" charset="2"/>
              <a:buChar char="à"/>
            </a:pPr>
            <a:r>
              <a:rPr lang="fr-FR" dirty="0" smtClean="0">
                <a:sym typeface="Wingdings" panose="05000000000000000000" pitchFamily="2" charset="2"/>
              </a:rPr>
              <a:t>A + long terme, construire un démonstrateur pour traiter d’autres cas sur la base de cet exemple</a:t>
            </a:r>
          </a:p>
        </p:txBody>
      </p:sp>
    </p:spTree>
    <p:extLst>
      <p:ext uri="{BB962C8B-B14F-4D97-AF65-F5344CB8AC3E}">
        <p14:creationId xmlns:p14="http://schemas.microsoft.com/office/powerpoint/2010/main" val="3760208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Niveau européen: ERA4CS, C3S</a:t>
            </a:r>
            <a:endParaRPr lang="fr-FR" dirty="0"/>
          </a:p>
        </p:txBody>
      </p:sp>
      <p:pic>
        <p:nvPicPr>
          <p:cNvPr id="4" name="Image 3"/>
          <p:cNvPicPr>
            <a:picLocks noChangeAspect="1"/>
          </p:cNvPicPr>
          <p:nvPr/>
        </p:nvPicPr>
        <p:blipFill>
          <a:blip r:embed="rId2"/>
          <a:stretch>
            <a:fillRect/>
          </a:stretch>
        </p:blipFill>
        <p:spPr>
          <a:xfrm>
            <a:off x="323528" y="4221088"/>
            <a:ext cx="4842803" cy="2050157"/>
          </a:xfrm>
          <a:prstGeom prst="rect">
            <a:avLst/>
          </a:prstGeom>
        </p:spPr>
      </p:pic>
      <p:pic>
        <p:nvPicPr>
          <p:cNvPr id="3" name="Image 2"/>
          <p:cNvPicPr>
            <a:picLocks noChangeAspect="1"/>
          </p:cNvPicPr>
          <p:nvPr/>
        </p:nvPicPr>
        <p:blipFill>
          <a:blip r:embed="rId3"/>
          <a:stretch>
            <a:fillRect/>
          </a:stretch>
        </p:blipFill>
        <p:spPr>
          <a:xfrm>
            <a:off x="2307141" y="1628800"/>
            <a:ext cx="6348500" cy="3096344"/>
          </a:xfrm>
          <a:prstGeom prst="rect">
            <a:avLst/>
          </a:prstGeom>
        </p:spPr>
      </p:pic>
    </p:spTree>
    <p:extLst>
      <p:ext uri="{BB962C8B-B14F-4D97-AF65-F5344CB8AC3E}">
        <p14:creationId xmlns:p14="http://schemas.microsoft.com/office/powerpoint/2010/main" val="2135100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Niveau international: GFCS</a:t>
            </a:r>
            <a:endParaRPr lang="fr-FR" dirty="0"/>
          </a:p>
        </p:txBody>
      </p:sp>
      <p:pic>
        <p:nvPicPr>
          <p:cNvPr id="3" name="Image 2"/>
          <p:cNvPicPr>
            <a:picLocks noChangeAspect="1"/>
          </p:cNvPicPr>
          <p:nvPr/>
        </p:nvPicPr>
        <p:blipFill>
          <a:blip r:embed="rId2"/>
          <a:stretch>
            <a:fillRect/>
          </a:stretch>
        </p:blipFill>
        <p:spPr>
          <a:xfrm>
            <a:off x="611560" y="1844824"/>
            <a:ext cx="7848872" cy="3862340"/>
          </a:xfrm>
          <a:prstGeom prst="rect">
            <a:avLst/>
          </a:prstGeom>
        </p:spPr>
      </p:pic>
    </p:spTree>
    <p:extLst>
      <p:ext uri="{BB962C8B-B14F-4D97-AF65-F5344CB8AC3E}">
        <p14:creationId xmlns:p14="http://schemas.microsoft.com/office/powerpoint/2010/main" val="2518676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programme de travail</a:t>
            </a:r>
            <a:endParaRPr lang="fr-FR" dirty="0"/>
          </a:p>
        </p:txBody>
      </p:sp>
      <p:sp>
        <p:nvSpPr>
          <p:cNvPr id="3" name="Rectangle à coins arrondis 2"/>
          <p:cNvSpPr/>
          <p:nvPr/>
        </p:nvSpPr>
        <p:spPr>
          <a:xfrm>
            <a:off x="611560" y="1421147"/>
            <a:ext cx="3744416" cy="2367893"/>
          </a:xfrm>
          <a:prstGeom prst="roundRect">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5" name="Rectangle à coins arrondis 4"/>
          <p:cNvSpPr/>
          <p:nvPr/>
        </p:nvSpPr>
        <p:spPr>
          <a:xfrm>
            <a:off x="611560" y="4077072"/>
            <a:ext cx="8064896" cy="2367893"/>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6" name="Rectangle à coins arrondis 5"/>
          <p:cNvSpPr/>
          <p:nvPr/>
        </p:nvSpPr>
        <p:spPr>
          <a:xfrm>
            <a:off x="4932040" y="1417638"/>
            <a:ext cx="3744416" cy="2367893"/>
          </a:xfrm>
          <a:prstGeom prst="roundRect">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smtClean="0"/>
              <a:t>WP5 Formation</a:t>
            </a:r>
          </a:p>
          <a:p>
            <a:pPr algn="ctr"/>
            <a:r>
              <a:rPr lang="fr-FR" sz="2800" dirty="0" smtClean="0"/>
              <a:t>WP6 Communication </a:t>
            </a:r>
            <a:endParaRPr lang="fr-FR" sz="2800" dirty="0"/>
          </a:p>
        </p:txBody>
      </p:sp>
      <p:sp>
        <p:nvSpPr>
          <p:cNvPr id="7" name="Flèche droite 6"/>
          <p:cNvSpPr/>
          <p:nvPr/>
        </p:nvSpPr>
        <p:spPr>
          <a:xfrm rot="16200000">
            <a:off x="6487213" y="3571504"/>
            <a:ext cx="634070" cy="57606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6200000">
            <a:off x="2166733" y="3571503"/>
            <a:ext cx="634070" cy="576064"/>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22" y="2379008"/>
            <a:ext cx="1294751" cy="1256294"/>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00" y="1574658"/>
            <a:ext cx="1728192" cy="633152"/>
          </a:xfrm>
          <a:prstGeom prst="rect">
            <a:avLst/>
          </a:prstGeom>
        </p:spPr>
      </p:pic>
      <p:pic>
        <p:nvPicPr>
          <p:cNvPr id="15" name="Image 14"/>
          <p:cNvPicPr>
            <a:picLocks noChangeAspect="1"/>
          </p:cNvPicPr>
          <p:nvPr/>
        </p:nvPicPr>
        <p:blipFill rotWithShape="1">
          <a:blip r:embed="rId4">
            <a:extLst>
              <a:ext uri="{28A0092B-C50C-407E-A947-70E740481C1C}">
                <a14:useLocalDpi xmlns:a14="http://schemas.microsoft.com/office/drawing/2010/main" val="0"/>
              </a:ext>
            </a:extLst>
          </a:blip>
          <a:srcRect l="69544" t="9200" r="11801" b="9200"/>
          <a:stretch/>
        </p:blipFill>
        <p:spPr>
          <a:xfrm>
            <a:off x="3206912" y="1630430"/>
            <a:ext cx="897578" cy="1453222"/>
          </a:xfrm>
          <a:prstGeom prst="rect">
            <a:avLst/>
          </a:prstGeom>
        </p:spPr>
      </p:pic>
      <p:sp>
        <p:nvSpPr>
          <p:cNvPr id="16" name="ZoneTexte 15"/>
          <p:cNvSpPr txBox="1"/>
          <p:nvPr/>
        </p:nvSpPr>
        <p:spPr>
          <a:xfrm>
            <a:off x="2686164" y="3112082"/>
            <a:ext cx="1693092" cy="523220"/>
          </a:xfrm>
          <a:prstGeom prst="rect">
            <a:avLst/>
          </a:prstGeom>
          <a:noFill/>
        </p:spPr>
        <p:txBody>
          <a:bodyPr wrap="none" rtlCol="0">
            <a:spAutoFit/>
          </a:bodyPr>
          <a:lstStyle/>
          <a:p>
            <a:r>
              <a:rPr lang="fr-FR" sz="2800" dirty="0" smtClean="0"/>
              <a:t>WP2 GICN</a:t>
            </a:r>
            <a:endParaRPr lang="fr-FR" sz="2800" dirty="0"/>
          </a:p>
        </p:txBody>
      </p:sp>
      <p:sp>
        <p:nvSpPr>
          <p:cNvPr id="17" name="ZoneTexte 16"/>
          <p:cNvSpPr txBox="1"/>
          <p:nvPr/>
        </p:nvSpPr>
        <p:spPr>
          <a:xfrm>
            <a:off x="2057936" y="2133344"/>
            <a:ext cx="872355" cy="523220"/>
          </a:xfrm>
          <a:prstGeom prst="rect">
            <a:avLst/>
          </a:prstGeom>
          <a:noFill/>
        </p:spPr>
        <p:txBody>
          <a:bodyPr wrap="none" rtlCol="0">
            <a:spAutoFit/>
          </a:bodyPr>
          <a:lstStyle/>
          <a:p>
            <a:r>
              <a:rPr lang="fr-FR" sz="2800" dirty="0" smtClean="0"/>
              <a:t>WP1</a:t>
            </a:r>
            <a:endParaRPr lang="fr-FR" sz="2800" dirty="0"/>
          </a:p>
        </p:txBody>
      </p:sp>
      <p:sp>
        <p:nvSpPr>
          <p:cNvPr id="18" name="ZoneTexte 17"/>
          <p:cNvSpPr txBox="1"/>
          <p:nvPr/>
        </p:nvSpPr>
        <p:spPr>
          <a:xfrm>
            <a:off x="2061219" y="2670156"/>
            <a:ext cx="872355" cy="523220"/>
          </a:xfrm>
          <a:prstGeom prst="rect">
            <a:avLst/>
          </a:prstGeom>
          <a:noFill/>
        </p:spPr>
        <p:txBody>
          <a:bodyPr wrap="none" rtlCol="0">
            <a:spAutoFit/>
          </a:bodyPr>
          <a:lstStyle/>
          <a:p>
            <a:r>
              <a:rPr lang="fr-FR" sz="2800" dirty="0" smtClean="0"/>
              <a:t>WP3</a:t>
            </a:r>
            <a:endParaRPr lang="fr-FR" sz="2800" dirty="0"/>
          </a:p>
        </p:txBody>
      </p:sp>
      <p:sp>
        <p:nvSpPr>
          <p:cNvPr id="19" name="Rectangle 18"/>
          <p:cNvSpPr/>
          <p:nvPr/>
        </p:nvSpPr>
        <p:spPr>
          <a:xfrm>
            <a:off x="3043483" y="4009589"/>
            <a:ext cx="3386761" cy="523220"/>
          </a:xfrm>
          <a:prstGeom prst="rect">
            <a:avLst/>
          </a:prstGeom>
        </p:spPr>
        <p:txBody>
          <a:bodyPr wrap="none">
            <a:spAutoFit/>
          </a:bodyPr>
          <a:lstStyle/>
          <a:p>
            <a:r>
              <a:rPr lang="fr-FR" sz="2800" dirty="0" smtClean="0"/>
              <a:t>WP4 Démonstrateurs </a:t>
            </a:r>
            <a:endParaRPr lang="fr-FR" sz="2800" dirty="0"/>
          </a:p>
        </p:txBody>
      </p:sp>
      <p:sp>
        <p:nvSpPr>
          <p:cNvPr id="20" name="ZoneTexte 19"/>
          <p:cNvSpPr txBox="1"/>
          <p:nvPr/>
        </p:nvSpPr>
        <p:spPr>
          <a:xfrm>
            <a:off x="2032982" y="4464603"/>
            <a:ext cx="5152757" cy="1938992"/>
          </a:xfrm>
          <a:prstGeom prst="rect">
            <a:avLst/>
          </a:prstGeom>
          <a:noFill/>
        </p:spPr>
        <p:txBody>
          <a:bodyPr wrap="none" rtlCol="0">
            <a:spAutoFit/>
          </a:bodyPr>
          <a:lstStyle/>
          <a:p>
            <a:pPr marL="285750" indent="-285750">
              <a:buFont typeface="Arial" panose="020B0604020202020204" pitchFamily="34" charset="0"/>
              <a:buChar char="•"/>
            </a:pPr>
            <a:r>
              <a:rPr lang="fr-FR" sz="2400" dirty="0" smtClean="0"/>
              <a:t>Evolution du littoral et submersions</a:t>
            </a:r>
          </a:p>
          <a:p>
            <a:pPr marL="285750" indent="-285750">
              <a:buFont typeface="Arial" panose="020B0604020202020204" pitchFamily="34" charset="0"/>
              <a:buChar char="•"/>
            </a:pPr>
            <a:r>
              <a:rPr lang="fr-FR" sz="2400" dirty="0" smtClean="0"/>
              <a:t>Evolution des aquifères</a:t>
            </a:r>
          </a:p>
          <a:p>
            <a:pPr marL="285750" indent="-285750">
              <a:buFont typeface="Arial" panose="020B0604020202020204" pitchFamily="34" charset="0"/>
              <a:buChar char="•"/>
            </a:pPr>
            <a:r>
              <a:rPr lang="fr-FR" sz="2400" dirty="0" smtClean="0"/>
              <a:t>Agriculture en Afrique de l’Ouest</a:t>
            </a:r>
          </a:p>
          <a:p>
            <a:pPr marL="285750" indent="-285750">
              <a:buFont typeface="Arial" panose="020B0604020202020204" pitchFamily="34" charset="0"/>
              <a:buChar char="•"/>
            </a:pPr>
            <a:r>
              <a:rPr lang="fr-FR" sz="2400" dirty="0" smtClean="0"/>
              <a:t>Ecosystèmes marins en Méditerranée</a:t>
            </a:r>
          </a:p>
          <a:p>
            <a:pPr marL="285750" indent="-285750">
              <a:buFont typeface="Arial" panose="020B0604020202020204" pitchFamily="34" charset="0"/>
              <a:buChar char="•"/>
            </a:pPr>
            <a:r>
              <a:rPr lang="fr-FR" sz="2400" dirty="0" smtClean="0"/>
              <a:t>Villes et changement climatique</a:t>
            </a:r>
            <a:endParaRPr lang="fr-FR" sz="2400" dirty="0"/>
          </a:p>
        </p:txBody>
      </p:sp>
    </p:spTree>
    <p:extLst>
      <p:ext uri="{BB962C8B-B14F-4D97-AF65-F5344CB8AC3E}">
        <p14:creationId xmlns:p14="http://schemas.microsoft.com/office/powerpoint/2010/main" val="1224448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Agenda</a:t>
            </a:r>
            <a:endParaRPr lang="fr-FR" dirty="0"/>
          </a:p>
        </p:txBody>
      </p:sp>
      <p:pic>
        <p:nvPicPr>
          <p:cNvPr id="4" name="Image 3"/>
          <p:cNvPicPr>
            <a:picLocks noChangeAspect="1"/>
          </p:cNvPicPr>
          <p:nvPr/>
        </p:nvPicPr>
        <p:blipFill>
          <a:blip r:embed="rId2"/>
          <a:stretch>
            <a:fillRect/>
          </a:stretch>
        </p:blipFill>
        <p:spPr>
          <a:xfrm>
            <a:off x="251520" y="1628800"/>
            <a:ext cx="8679659" cy="4294706"/>
          </a:xfrm>
          <a:prstGeom prst="rect">
            <a:avLst/>
          </a:prstGeom>
        </p:spPr>
      </p:pic>
    </p:spTree>
    <p:extLst>
      <p:ext uri="{BB962C8B-B14F-4D97-AF65-F5344CB8AC3E}">
        <p14:creationId xmlns:p14="http://schemas.microsoft.com/office/powerpoint/2010/main" val="2698542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2" descr="D:\Mes documents\Mes images\Sans tit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827584" y="512762"/>
            <a:ext cx="7848600" cy="630238"/>
          </a:xfrm>
        </p:spPr>
        <p:txBody>
          <a:bodyPr>
            <a:noAutofit/>
          </a:bodyPr>
          <a:lstStyle/>
          <a:p>
            <a:r>
              <a:rPr lang="fr-FR" altLang="fr-FR" dirty="0" smtClean="0">
                <a:latin typeface="Arial" charset="0"/>
              </a:rPr>
              <a:t>Contexte</a:t>
            </a:r>
          </a:p>
        </p:txBody>
      </p:sp>
      <p:sp>
        <p:nvSpPr>
          <p:cNvPr id="6" name="Espace réservé du contenu 2"/>
          <p:cNvSpPr>
            <a:spLocks noGrp="1"/>
          </p:cNvSpPr>
          <p:nvPr>
            <p:ph idx="1"/>
          </p:nvPr>
        </p:nvSpPr>
        <p:spPr>
          <a:xfrm>
            <a:off x="457200" y="2164296"/>
            <a:ext cx="8229600" cy="3672408"/>
          </a:xfrm>
        </p:spPr>
        <p:txBody>
          <a:bodyPr>
            <a:normAutofit/>
          </a:bodyPr>
          <a:lstStyle/>
          <a:p>
            <a:pPr algn="just">
              <a:spcBef>
                <a:spcPts val="600"/>
              </a:spcBef>
            </a:pPr>
            <a:r>
              <a:rPr lang="fr-FR" altLang="fr-FR" sz="2500" b="1" dirty="0">
                <a:latin typeface="+mj-lt"/>
              </a:rPr>
              <a:t>Services climatiques </a:t>
            </a:r>
            <a:r>
              <a:rPr lang="fr-FR" altLang="fr-FR" sz="2500" dirty="0">
                <a:latin typeface="+mj-lt"/>
              </a:rPr>
              <a:t>: l’ensemble des informations et prestations qui permettent d’évaluer et de qualifier le climat passé, présent ou futur, d'apprécier la vulnérabilité des activités économiques, de l’environnement et de la société au changement climatique, et de fournir des éléments pour entreprendre des mesures d’atténuation et </a:t>
            </a:r>
            <a:r>
              <a:rPr lang="fr-FR" altLang="fr-FR" sz="2500" dirty="0" smtClean="0">
                <a:latin typeface="+mj-lt"/>
              </a:rPr>
              <a:t>d'adaptation.</a:t>
            </a:r>
            <a:r>
              <a:rPr lang="fr-FR" altLang="fr-FR" sz="2400" dirty="0"/>
              <a:t> (Stratégie Scientifique de développement des services climatiques , 2014)</a:t>
            </a:r>
            <a:r>
              <a:rPr lang="fr-FR" altLang="fr-FR" sz="2500" dirty="0" smtClean="0">
                <a:latin typeface="+mj-lt"/>
              </a:rPr>
              <a:t> </a:t>
            </a:r>
            <a:r>
              <a:rPr lang="fr-FR" sz="2500" dirty="0">
                <a:latin typeface="+mj-lt"/>
              </a:rPr>
              <a:t> </a:t>
            </a:r>
            <a:endParaRPr lang="fr-FR" sz="2500" dirty="0" smtClean="0">
              <a:latin typeface="+mj-lt"/>
            </a:endParaRPr>
          </a:p>
        </p:txBody>
      </p:sp>
    </p:spTree>
    <p:extLst>
      <p:ext uri="{BB962C8B-B14F-4D97-AF65-F5344CB8AC3E}">
        <p14:creationId xmlns:p14="http://schemas.microsoft.com/office/powerpoint/2010/main" val="1587425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7925" y="476672"/>
            <a:ext cx="3663549" cy="5184576"/>
          </a:xfrm>
          <a:prstGeom prst="rect">
            <a:avLst/>
          </a:prstGeom>
          <a:ln w="3175">
            <a:solidFill>
              <a:schemeClr val="tx1"/>
            </a:solidFill>
          </a:ln>
        </p:spPr>
      </p:pic>
      <p:sp>
        <p:nvSpPr>
          <p:cNvPr id="5" name="Rectangle 4"/>
          <p:cNvSpPr/>
          <p:nvPr/>
        </p:nvSpPr>
        <p:spPr>
          <a:xfrm>
            <a:off x="1864175" y="5877630"/>
            <a:ext cx="5856090" cy="707886"/>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https://</a:t>
            </a:r>
            <a:r>
              <a:rPr lang="fr-FR" sz="2000" dirty="0" smtClean="0">
                <a:solidFill>
                  <a:srgbClr val="0033CC"/>
                </a:solidFill>
                <a:latin typeface="Arial" panose="020B0604020202020204" pitchFamily="34" charset="0"/>
                <a:cs typeface="Arial" panose="020B0604020202020204" pitchFamily="34" charset="0"/>
              </a:rPr>
              <a:t>www.allenvi.fr/actualites/2014/</a:t>
            </a:r>
          </a:p>
          <a:p>
            <a:r>
              <a:rPr lang="fr-FR" sz="2000" dirty="0" smtClean="0">
                <a:solidFill>
                  <a:srgbClr val="0033CC"/>
                </a:solidFill>
                <a:latin typeface="Arial" panose="020B0604020202020204" pitchFamily="34" charset="0"/>
                <a:cs typeface="Arial" panose="020B0604020202020204" pitchFamily="34" charset="0"/>
              </a:rPr>
              <a:t>strategie-scientifique-sur-les-services-climatiques/</a:t>
            </a:r>
            <a:endParaRPr lang="fr-FR" sz="2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5516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3550" y="2996952"/>
            <a:ext cx="8229600" cy="3456384"/>
          </a:xfrm>
        </p:spPr>
        <p:txBody>
          <a:bodyPr>
            <a:normAutofit/>
          </a:bodyPr>
          <a:lstStyle/>
          <a:p>
            <a:r>
              <a:rPr lang="fr-FR" altLang="fr-FR" sz="2500" b="1" dirty="0" smtClean="0">
                <a:latin typeface="Calibri" panose="020F0502020204030204" pitchFamily="34" charset="0"/>
              </a:rPr>
              <a:t>Appuyer </a:t>
            </a:r>
            <a:r>
              <a:rPr lang="fr-FR" altLang="fr-FR" sz="2500" b="1" dirty="0">
                <a:latin typeface="Calibri" panose="020F0502020204030204" pitchFamily="34" charset="0"/>
              </a:rPr>
              <a:t>les SC sur une recherche forte:</a:t>
            </a:r>
            <a:r>
              <a:rPr lang="fr-FR" altLang="fr-FR" sz="2500" dirty="0">
                <a:latin typeface="Calibri" panose="020F0502020204030204" pitchFamily="34" charset="0"/>
              </a:rPr>
              <a:t> Il importe avant tout de reconnaître la nécessité d’un volet dynamique de recherche amont sur le fonctionnement du système climatique, de sa prévisibilité et de ses impacts, et inséré dans le cadre d’une coopération européenne </a:t>
            </a:r>
            <a:r>
              <a:rPr lang="fr-FR" altLang="fr-FR" sz="2500" dirty="0" smtClean="0">
                <a:latin typeface="Calibri" panose="020F0502020204030204" pitchFamily="34" charset="0"/>
              </a:rPr>
              <a:t>forte</a:t>
            </a:r>
            <a:r>
              <a:rPr lang="fr-FR" altLang="fr-FR" sz="2500" dirty="0">
                <a:latin typeface="Calibri" panose="020F0502020204030204" pitchFamily="34" charset="0"/>
              </a:rPr>
              <a:t>.</a:t>
            </a:r>
            <a:endParaRPr lang="fr-FR" sz="2500" dirty="0">
              <a:latin typeface="Calibri" panose="020F0502020204030204" pitchFamily="34" charset="0"/>
            </a:endParaRPr>
          </a:p>
        </p:txBody>
      </p:sp>
      <p:sp>
        <p:nvSpPr>
          <p:cNvPr id="5" name="Titre 1"/>
          <p:cNvSpPr txBox="1">
            <a:spLocks/>
          </p:cNvSpPr>
          <p:nvPr/>
        </p:nvSpPr>
        <p:spPr>
          <a:xfrm>
            <a:off x="1763688" y="261322"/>
            <a:ext cx="568863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sz="2700" dirty="0"/>
              <a:t>Stratégie Scientifique de développement des services climatiques , 2014</a:t>
            </a:r>
            <a:endParaRPr lang="fr-FR" sz="27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40328"/>
            <a:ext cx="1252716" cy="1772816"/>
          </a:xfrm>
          <a:prstGeom prst="rect">
            <a:avLst/>
          </a:prstGeom>
          <a:ln w="3175">
            <a:solidFill>
              <a:schemeClr val="tx1"/>
            </a:solidFill>
          </a:ln>
        </p:spPr>
      </p:pic>
    </p:spTree>
    <p:extLst>
      <p:ext uri="{BB962C8B-B14F-4D97-AF65-F5344CB8AC3E}">
        <p14:creationId xmlns:p14="http://schemas.microsoft.com/office/powerpoint/2010/main" val="3447939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5480158"/>
          </a:xfrm>
          <a:prstGeom prst="rect">
            <a:avLst/>
          </a:prstGeom>
        </p:spPr>
      </p:pic>
      <p:sp>
        <p:nvSpPr>
          <p:cNvPr id="4" name="Rectangle 3"/>
          <p:cNvSpPr/>
          <p:nvPr/>
        </p:nvSpPr>
        <p:spPr>
          <a:xfrm>
            <a:off x="2263227" y="6270954"/>
            <a:ext cx="3927935" cy="400110"/>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http://www.meteo.fr/cic/jusc2017/</a:t>
            </a:r>
          </a:p>
        </p:txBody>
      </p:sp>
    </p:spTree>
    <p:extLst>
      <p:ext uri="{BB962C8B-B14F-4D97-AF65-F5344CB8AC3E}">
        <p14:creationId xmlns:p14="http://schemas.microsoft.com/office/powerpoint/2010/main" val="410162108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5480158"/>
          </a:xfrm>
          <a:prstGeom prst="rect">
            <a:avLst/>
          </a:prstGeom>
        </p:spPr>
      </p:pic>
      <p:sp>
        <p:nvSpPr>
          <p:cNvPr id="4" name="Rectangle 3"/>
          <p:cNvSpPr/>
          <p:nvPr/>
        </p:nvSpPr>
        <p:spPr>
          <a:xfrm>
            <a:off x="2263227" y="6270954"/>
            <a:ext cx="3927935" cy="400110"/>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http://www.meteo.fr/cic/jusc2017/</a:t>
            </a:r>
          </a:p>
        </p:txBody>
      </p:sp>
      <p:pic>
        <p:nvPicPr>
          <p:cNvPr id="5"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 y="3072735"/>
            <a:ext cx="9144000" cy="378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553550" y="3072735"/>
            <a:ext cx="8229600" cy="34563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500" dirty="0">
                <a:latin typeface="+mj-lt"/>
              </a:rPr>
              <a:t>Concernant l’élaboration </a:t>
            </a:r>
            <a:r>
              <a:rPr lang="fr-FR" sz="2500" b="1" dirty="0">
                <a:latin typeface="+mj-lt"/>
              </a:rPr>
              <a:t>d’indicateurs sectoriels</a:t>
            </a:r>
            <a:r>
              <a:rPr lang="fr-FR" sz="2500" dirty="0">
                <a:latin typeface="+mj-lt"/>
              </a:rPr>
              <a:t>, la discussion fait ressortir la nécessité de mettre en place une démarche de </a:t>
            </a:r>
            <a:r>
              <a:rPr lang="fr-FR" sz="2500" b="1" dirty="0">
                <a:latin typeface="+mj-lt"/>
              </a:rPr>
              <a:t>co-construction</a:t>
            </a:r>
            <a:r>
              <a:rPr lang="fr-FR" sz="2500" dirty="0">
                <a:latin typeface="+mj-lt"/>
              </a:rPr>
              <a:t>. Il s’agirait d’identifier quelques secteurs à traiter dans les 5 ans qui viennent, et de faire appel à des experts de ces secteurs pour aider à définir les indicateurs qui correspondent le plus aux besoins et d’en déduire les paramètres climatiques les plus pertinents. Le montage de </a:t>
            </a:r>
            <a:r>
              <a:rPr lang="fr-FR" sz="2500" b="1" dirty="0">
                <a:latin typeface="+mj-lt"/>
              </a:rPr>
              <a:t>thèses inter-instituts </a:t>
            </a:r>
            <a:r>
              <a:rPr lang="fr-FR" sz="2500" dirty="0">
                <a:latin typeface="+mj-lt"/>
              </a:rPr>
              <a:t>est notamment évoqué dans ce contexte</a:t>
            </a:r>
            <a:r>
              <a:rPr lang="fr-FR" altLang="fr-FR" sz="2500" dirty="0" smtClean="0">
                <a:latin typeface="+mj-lt"/>
              </a:rPr>
              <a:t>.</a:t>
            </a:r>
            <a:endParaRPr lang="fr-FR" sz="2500" dirty="0">
              <a:latin typeface="+mj-lt"/>
            </a:endParaRPr>
          </a:p>
        </p:txBody>
      </p:sp>
    </p:spTree>
    <p:extLst>
      <p:ext uri="{BB962C8B-B14F-4D97-AF65-F5344CB8AC3E}">
        <p14:creationId xmlns:p14="http://schemas.microsoft.com/office/powerpoint/2010/main" val="113857664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5480158"/>
          </a:xfrm>
          <a:prstGeom prst="rect">
            <a:avLst/>
          </a:prstGeom>
        </p:spPr>
      </p:pic>
      <p:sp>
        <p:nvSpPr>
          <p:cNvPr id="4" name="Rectangle 3"/>
          <p:cNvSpPr/>
          <p:nvPr/>
        </p:nvSpPr>
        <p:spPr>
          <a:xfrm>
            <a:off x="2263227" y="6270954"/>
            <a:ext cx="3927935" cy="400110"/>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http://www.meteo.fr/cic/jusc2017/</a:t>
            </a:r>
          </a:p>
        </p:txBody>
      </p:sp>
      <p:pic>
        <p:nvPicPr>
          <p:cNvPr id="5"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 y="3072735"/>
            <a:ext cx="9144000" cy="378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535600" y="3401616"/>
            <a:ext cx="8229600" cy="26181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500" dirty="0">
                <a:latin typeface="+mj-lt"/>
              </a:rPr>
              <a:t>Un premier volet important de la sensibilisation passe par </a:t>
            </a:r>
            <a:r>
              <a:rPr lang="fr-FR" sz="2500" b="1" dirty="0">
                <a:latin typeface="+mj-lt"/>
              </a:rPr>
              <a:t>la formation</a:t>
            </a:r>
            <a:r>
              <a:rPr lang="fr-FR" sz="2500" dirty="0">
                <a:latin typeface="+mj-lt"/>
              </a:rPr>
              <a:t>. Les portails sont déjà utilisés par les enseignants, qui assurent ainsi un bon relais de communication. Par ailleurs, l’offre de formation sur les portails existe mais il faudrait aussi </a:t>
            </a:r>
            <a:r>
              <a:rPr lang="fr-FR" sz="2500" b="1" dirty="0">
                <a:latin typeface="+mj-lt"/>
              </a:rPr>
              <a:t>prévoir davantage de formations spécifiques</a:t>
            </a:r>
            <a:r>
              <a:rPr lang="fr-FR" altLang="fr-FR" sz="2500" dirty="0" smtClean="0">
                <a:latin typeface="+mj-lt"/>
              </a:rPr>
              <a:t>.</a:t>
            </a:r>
            <a:endParaRPr lang="fr-FR" sz="2500" dirty="0">
              <a:latin typeface="+mj-lt"/>
            </a:endParaRPr>
          </a:p>
        </p:txBody>
      </p:sp>
    </p:spTree>
    <p:extLst>
      <p:ext uri="{BB962C8B-B14F-4D97-AF65-F5344CB8AC3E}">
        <p14:creationId xmlns:p14="http://schemas.microsoft.com/office/powerpoint/2010/main" val="415737466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63227" y="6270954"/>
            <a:ext cx="5151025" cy="400110"/>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a:t>
            </a:r>
            <a:r>
              <a:rPr lang="fr-FR" sz="2000" dirty="0" smtClean="0">
                <a:solidFill>
                  <a:srgbClr val="0033CC"/>
                </a:solidFill>
                <a:latin typeface="Arial" panose="020B0604020202020204" pitchFamily="34" charset="0"/>
                <a:cs typeface="Arial" panose="020B0604020202020204" pitchFamily="34" charset="0"/>
              </a:rPr>
              <a:t>www.meteo.fr/cic/extremoscope2017/</a:t>
            </a:r>
            <a:endParaRPr lang="fr-FR" sz="2000" dirty="0">
              <a:solidFill>
                <a:srgbClr val="0033CC"/>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5391657"/>
          </a:xfrm>
          <a:prstGeom prst="rect">
            <a:avLst/>
          </a:prstGeom>
        </p:spPr>
      </p:pic>
    </p:spTree>
    <p:extLst>
      <p:ext uri="{BB962C8B-B14F-4D97-AF65-F5344CB8AC3E}">
        <p14:creationId xmlns:p14="http://schemas.microsoft.com/office/powerpoint/2010/main" val="3058459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63227" y="6270954"/>
            <a:ext cx="5151025" cy="400110"/>
          </a:xfrm>
          <a:prstGeom prst="rect">
            <a:avLst/>
          </a:prstGeom>
        </p:spPr>
        <p:txBody>
          <a:bodyPr wrap="none">
            <a:spAutoFit/>
          </a:bodyPr>
          <a:lstStyle/>
          <a:p>
            <a:r>
              <a:rPr lang="fr-FR" sz="2000" dirty="0">
                <a:solidFill>
                  <a:srgbClr val="0033CC"/>
                </a:solidFill>
                <a:latin typeface="Arial" panose="020B0604020202020204" pitchFamily="34" charset="0"/>
                <a:cs typeface="Arial" panose="020B0604020202020204" pitchFamily="34" charset="0"/>
              </a:rPr>
              <a:t>http://</a:t>
            </a:r>
            <a:r>
              <a:rPr lang="fr-FR" sz="2000" dirty="0" smtClean="0">
                <a:solidFill>
                  <a:srgbClr val="0033CC"/>
                </a:solidFill>
                <a:latin typeface="Arial" panose="020B0604020202020204" pitchFamily="34" charset="0"/>
                <a:cs typeface="Arial" panose="020B0604020202020204" pitchFamily="34" charset="0"/>
              </a:rPr>
              <a:t>www.meteo.fr/cic/extremoscope2017/</a:t>
            </a:r>
            <a:endParaRPr lang="fr-FR" sz="2000" dirty="0">
              <a:solidFill>
                <a:srgbClr val="0033CC"/>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 y="332656"/>
            <a:ext cx="9144000" cy="5391657"/>
          </a:xfrm>
          <a:prstGeom prst="rect">
            <a:avLst/>
          </a:prstGeom>
        </p:spPr>
      </p:pic>
      <p:pic>
        <p:nvPicPr>
          <p:cNvPr id="5" name="Picture 4" descr="D:\Documents and Settings\planton\Bureau\Développement Durable\Sa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 y="3212976"/>
            <a:ext cx="9144000" cy="364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553550" y="3717032"/>
            <a:ext cx="8229600" cy="345638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500" dirty="0">
                <a:latin typeface="+mj-lt"/>
              </a:rPr>
              <a:t>Les porteurs du projet précisent que la </a:t>
            </a:r>
            <a:r>
              <a:rPr lang="fr-FR" sz="2500" b="1" dirty="0">
                <a:latin typeface="+mj-lt"/>
              </a:rPr>
              <a:t>question du temps quasi réel </a:t>
            </a:r>
            <a:r>
              <a:rPr lang="fr-FR" sz="2500" dirty="0">
                <a:latin typeface="+mj-lt"/>
              </a:rPr>
              <a:t>sera traitée dans le cadre du travail qui sera mené pour la convention sur les services climatiques associant le CNRS et le MTES. Des fiches simplifiées faisant suite aux événements qui se produiront pendant la période couverte par la convention seront élaborées et diffusées</a:t>
            </a:r>
            <a:r>
              <a:rPr lang="fr-FR" altLang="fr-FR" sz="2500" dirty="0" smtClean="0">
                <a:latin typeface="+mj-lt"/>
              </a:rPr>
              <a:t>.</a:t>
            </a:r>
            <a:endParaRPr lang="fr-FR" sz="2500" dirty="0">
              <a:latin typeface="+mj-lt"/>
            </a:endParaRPr>
          </a:p>
        </p:txBody>
      </p:sp>
    </p:spTree>
    <p:extLst>
      <p:ext uri="{BB962C8B-B14F-4D97-AF65-F5344CB8AC3E}">
        <p14:creationId xmlns:p14="http://schemas.microsoft.com/office/powerpoint/2010/main" val="27998530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5850</TotalTime>
  <Words>715</Words>
  <Application>Microsoft Office PowerPoint</Application>
  <PresentationFormat>Affichage à l'écran (4:3)</PresentationFormat>
  <Paragraphs>73</Paragraphs>
  <Slides>18</Slides>
  <Notes>8</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Wingdings</vt:lpstr>
      <vt:lpstr>Thème Office</vt:lpstr>
      <vt:lpstr>Convention relative à l’attribution d’un appui financier au bénéfice des services climatiques </vt:lpstr>
      <vt:lpstr>Contexte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L’escalier des services climatiques</vt:lpstr>
      <vt:lpstr>Les questions sont à la pointe des connaissances: exemples</vt:lpstr>
      <vt:lpstr>Etapes</vt:lpstr>
      <vt:lpstr>Les questions sont à la pointe des connaissances: exemples</vt:lpstr>
      <vt:lpstr>Niveau européen: ERA4CS, C3S</vt:lpstr>
      <vt:lpstr>Niveau international: GFCS</vt:lpstr>
      <vt:lpstr>Le programme de travail</vt:lpstr>
      <vt:lpstr>Agenda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Tempêtes Groupama</dc:title>
  <dc:creator>rvautard</dc:creator>
  <cp:lastModifiedBy>rvautard</cp:lastModifiedBy>
  <cp:revision>273</cp:revision>
  <dcterms:created xsi:type="dcterms:W3CDTF">2014-06-13T19:07:34Z</dcterms:created>
  <dcterms:modified xsi:type="dcterms:W3CDTF">2017-10-01T16:48:10Z</dcterms:modified>
</cp:coreProperties>
</file>